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4"/>
  </p:notesMasterIdLst>
  <p:handoutMasterIdLst>
    <p:handoutMasterId r:id="rId45"/>
  </p:handoutMasterIdLst>
  <p:sldIdLst>
    <p:sldId id="256" r:id="rId2"/>
    <p:sldId id="257" r:id="rId3"/>
    <p:sldId id="272" r:id="rId4"/>
    <p:sldId id="268" r:id="rId5"/>
    <p:sldId id="260" r:id="rId6"/>
    <p:sldId id="261" r:id="rId7"/>
    <p:sldId id="271" r:id="rId8"/>
    <p:sldId id="262" r:id="rId9"/>
    <p:sldId id="269" r:id="rId10"/>
    <p:sldId id="270" r:id="rId11"/>
    <p:sldId id="267" r:id="rId12"/>
    <p:sldId id="286" r:id="rId13"/>
    <p:sldId id="287" r:id="rId14"/>
    <p:sldId id="264" r:id="rId15"/>
    <p:sldId id="282" r:id="rId16"/>
    <p:sldId id="265" r:id="rId17"/>
    <p:sldId id="266" r:id="rId18"/>
    <p:sldId id="297" r:id="rId19"/>
    <p:sldId id="299" r:id="rId20"/>
    <p:sldId id="300" r:id="rId21"/>
    <p:sldId id="288" r:id="rId22"/>
    <p:sldId id="294" r:id="rId23"/>
    <p:sldId id="303" r:id="rId24"/>
    <p:sldId id="274" r:id="rId25"/>
    <p:sldId id="285" r:id="rId26"/>
    <p:sldId id="276" r:id="rId27"/>
    <p:sldId id="281" r:id="rId28"/>
    <p:sldId id="279" r:id="rId29"/>
    <p:sldId id="275" r:id="rId30"/>
    <p:sldId id="283" r:id="rId31"/>
    <p:sldId id="301" r:id="rId32"/>
    <p:sldId id="289" r:id="rId33"/>
    <p:sldId id="278" r:id="rId34"/>
    <p:sldId id="280" r:id="rId35"/>
    <p:sldId id="293" r:id="rId36"/>
    <p:sldId id="298" r:id="rId37"/>
    <p:sldId id="290" r:id="rId38"/>
    <p:sldId id="291" r:id="rId39"/>
    <p:sldId id="296" r:id="rId40"/>
    <p:sldId id="302" r:id="rId41"/>
    <p:sldId id="295" r:id="rId42"/>
    <p:sldId id="292"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62" autoAdjust="0"/>
  </p:normalViewPr>
  <p:slideViewPr>
    <p:cSldViewPr>
      <p:cViewPr varScale="1">
        <p:scale>
          <a:sx n="70" d="100"/>
          <a:sy n="70" d="100"/>
        </p:scale>
        <p:origin x="-5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234CB-A342-4F6E-A281-AE1DA31E85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7592355-D57E-415B-BC59-C03A71AC2609}">
      <dgm:prSet phldrT="[Text]" custT="1"/>
      <dgm:spPr/>
      <dgm:t>
        <a:bodyPr/>
        <a:lstStyle/>
        <a:p>
          <a:r>
            <a:rPr lang="en-US" sz="1600" dirty="0" smtClean="0"/>
            <a:t>Tectonic Plates</a:t>
          </a:r>
          <a:endParaRPr lang="en-US" sz="1600" dirty="0"/>
        </a:p>
      </dgm:t>
    </dgm:pt>
    <dgm:pt modelId="{C471D6CD-703A-419C-82E6-6EB2D3F7B334}" type="parTrans" cxnId="{DF597B02-B4DD-4964-8F7C-7F739CBF5534}">
      <dgm:prSet/>
      <dgm:spPr/>
      <dgm:t>
        <a:bodyPr/>
        <a:lstStyle/>
        <a:p>
          <a:endParaRPr lang="en-US"/>
        </a:p>
      </dgm:t>
    </dgm:pt>
    <dgm:pt modelId="{BBF5B7C5-CE65-4879-9563-405FAE70D702}" type="sibTrans" cxnId="{DF597B02-B4DD-4964-8F7C-7F739CBF5534}">
      <dgm:prSet/>
      <dgm:spPr/>
      <dgm:t>
        <a:bodyPr/>
        <a:lstStyle/>
        <a:p>
          <a:endParaRPr lang="en-US"/>
        </a:p>
      </dgm:t>
    </dgm:pt>
    <dgm:pt modelId="{04A4A5B0-273D-478B-97DE-5780B891A519}">
      <dgm:prSet phldrT="[Text]" custT="1"/>
      <dgm:spPr/>
      <dgm:t>
        <a:bodyPr/>
        <a:lstStyle/>
        <a:p>
          <a:r>
            <a:rPr lang="en-US" sz="1200" dirty="0" smtClean="0"/>
            <a:t>Two types – Oceanic/Continental </a:t>
          </a:r>
          <a:endParaRPr lang="en-US" sz="1200" dirty="0"/>
        </a:p>
      </dgm:t>
    </dgm:pt>
    <dgm:pt modelId="{F18884B0-3336-4B2A-8332-8021E313A11C}" type="parTrans" cxnId="{9781531B-AA6D-4F10-AD7C-00EEEDC7BAEA}">
      <dgm:prSet/>
      <dgm:spPr/>
      <dgm:t>
        <a:bodyPr/>
        <a:lstStyle/>
        <a:p>
          <a:endParaRPr lang="en-US" dirty="0"/>
        </a:p>
      </dgm:t>
    </dgm:pt>
    <dgm:pt modelId="{00B8844E-A667-4DB8-9C5A-7D6947DC5634}" type="sibTrans" cxnId="{9781531B-AA6D-4F10-AD7C-00EEEDC7BAEA}">
      <dgm:prSet/>
      <dgm:spPr/>
      <dgm:t>
        <a:bodyPr/>
        <a:lstStyle/>
        <a:p>
          <a:endParaRPr lang="en-US"/>
        </a:p>
      </dgm:t>
    </dgm:pt>
    <dgm:pt modelId="{D3A0560D-0A6E-460E-AE4D-BCDEB679D5CC}">
      <dgm:prSet phldrT="[Text]"/>
      <dgm:spPr/>
      <dgm:t>
        <a:bodyPr/>
        <a:lstStyle/>
        <a:p>
          <a:r>
            <a:rPr lang="en-US" dirty="0" smtClean="0"/>
            <a:t>Plates have boundaries  that behave differently </a:t>
          </a:r>
          <a:endParaRPr lang="en-US" dirty="0"/>
        </a:p>
      </dgm:t>
    </dgm:pt>
    <dgm:pt modelId="{E49CA2F3-E96E-41B2-BE9C-93482DECEEDA}" type="parTrans" cxnId="{18B98952-A483-4EF2-80E4-6D44CA67AD16}">
      <dgm:prSet/>
      <dgm:spPr/>
      <dgm:t>
        <a:bodyPr/>
        <a:lstStyle/>
        <a:p>
          <a:endParaRPr lang="en-US" dirty="0"/>
        </a:p>
      </dgm:t>
    </dgm:pt>
    <dgm:pt modelId="{7E19ABBE-21B1-49D2-BE07-8D4BD1E5010A}" type="sibTrans" cxnId="{18B98952-A483-4EF2-80E4-6D44CA67AD16}">
      <dgm:prSet/>
      <dgm:spPr/>
      <dgm:t>
        <a:bodyPr/>
        <a:lstStyle/>
        <a:p>
          <a:endParaRPr lang="en-US"/>
        </a:p>
      </dgm:t>
    </dgm:pt>
    <dgm:pt modelId="{EBA3EE10-04AB-45F6-8B34-00CBEF2503B5}">
      <dgm:prSet phldrT="[Text]"/>
      <dgm:spPr/>
      <dgm:t>
        <a:bodyPr/>
        <a:lstStyle/>
        <a:p>
          <a:r>
            <a:rPr lang="en-US" dirty="0" smtClean="0"/>
            <a:t>Three types of boundaries – divergent, transform, and convergent</a:t>
          </a:r>
          <a:endParaRPr lang="en-US" dirty="0"/>
        </a:p>
      </dgm:t>
    </dgm:pt>
    <dgm:pt modelId="{D0C8236A-2601-4A35-81B0-72FE58F2A7AB}" type="parTrans" cxnId="{323873BC-440A-492C-B81B-0F81BDC6AF5A}">
      <dgm:prSet/>
      <dgm:spPr/>
      <dgm:t>
        <a:bodyPr/>
        <a:lstStyle/>
        <a:p>
          <a:endParaRPr lang="en-US" dirty="0"/>
        </a:p>
      </dgm:t>
    </dgm:pt>
    <dgm:pt modelId="{F8EA6515-75BF-4B49-B294-B5BA92DEF302}" type="sibTrans" cxnId="{323873BC-440A-492C-B81B-0F81BDC6AF5A}">
      <dgm:prSet/>
      <dgm:spPr/>
      <dgm:t>
        <a:bodyPr/>
        <a:lstStyle/>
        <a:p>
          <a:endParaRPr lang="en-US"/>
        </a:p>
      </dgm:t>
    </dgm:pt>
    <dgm:pt modelId="{FC08206C-A616-4E18-952A-AE14B22D6627}">
      <dgm:prSet phldrT="[Text]" custT="1"/>
      <dgm:spPr/>
      <dgm:t>
        <a:bodyPr/>
        <a:lstStyle/>
        <a:p>
          <a:r>
            <a:rPr lang="en-US" sz="1400" dirty="0" smtClean="0"/>
            <a:t>Plates are parts of the earth and always moving</a:t>
          </a:r>
          <a:endParaRPr lang="en-US" sz="1400" dirty="0"/>
        </a:p>
      </dgm:t>
    </dgm:pt>
    <dgm:pt modelId="{A36C891A-F93E-45EA-A6D0-70A4BBF58DFA}" type="parTrans" cxnId="{2F182540-3010-4F17-A560-4AA2305EC0BB}">
      <dgm:prSet/>
      <dgm:spPr/>
      <dgm:t>
        <a:bodyPr/>
        <a:lstStyle/>
        <a:p>
          <a:endParaRPr lang="en-US" dirty="0"/>
        </a:p>
      </dgm:t>
    </dgm:pt>
    <dgm:pt modelId="{11287608-B6EA-4D3D-A408-5E0C273F573A}" type="sibTrans" cxnId="{2F182540-3010-4F17-A560-4AA2305EC0BB}">
      <dgm:prSet/>
      <dgm:spPr/>
      <dgm:t>
        <a:bodyPr/>
        <a:lstStyle/>
        <a:p>
          <a:endParaRPr lang="en-US"/>
        </a:p>
      </dgm:t>
    </dgm:pt>
    <dgm:pt modelId="{1B769110-9ABF-42F5-9CF8-ED4D2BA795A7}" type="pres">
      <dgm:prSet presAssocID="{19C234CB-A342-4F6E-A281-AE1DA31E85FD}" presName="cycle" presStyleCnt="0">
        <dgm:presLayoutVars>
          <dgm:chMax val="1"/>
          <dgm:dir/>
          <dgm:animLvl val="ctr"/>
          <dgm:resizeHandles val="exact"/>
        </dgm:presLayoutVars>
      </dgm:prSet>
      <dgm:spPr/>
      <dgm:t>
        <a:bodyPr/>
        <a:lstStyle/>
        <a:p>
          <a:endParaRPr lang="en-US"/>
        </a:p>
      </dgm:t>
    </dgm:pt>
    <dgm:pt modelId="{3E9ED4AA-7356-4C1F-AA75-267670BFE7A8}" type="pres">
      <dgm:prSet presAssocID="{E7592355-D57E-415B-BC59-C03A71AC2609}" presName="centerShape" presStyleLbl="node0" presStyleIdx="0" presStyleCnt="1"/>
      <dgm:spPr/>
      <dgm:t>
        <a:bodyPr/>
        <a:lstStyle/>
        <a:p>
          <a:endParaRPr lang="en-US"/>
        </a:p>
      </dgm:t>
    </dgm:pt>
    <dgm:pt modelId="{225F6E8C-A7C1-4298-9A85-7CB9A72138B0}" type="pres">
      <dgm:prSet presAssocID="{F18884B0-3336-4B2A-8332-8021E313A11C}" presName="Name9" presStyleLbl="parChTrans1D2" presStyleIdx="0" presStyleCnt="4"/>
      <dgm:spPr/>
      <dgm:t>
        <a:bodyPr/>
        <a:lstStyle/>
        <a:p>
          <a:endParaRPr lang="en-US"/>
        </a:p>
      </dgm:t>
    </dgm:pt>
    <dgm:pt modelId="{48D2E980-79C1-4F04-BE3A-634663811404}" type="pres">
      <dgm:prSet presAssocID="{F18884B0-3336-4B2A-8332-8021E313A11C}" presName="connTx" presStyleLbl="parChTrans1D2" presStyleIdx="0" presStyleCnt="4"/>
      <dgm:spPr/>
      <dgm:t>
        <a:bodyPr/>
        <a:lstStyle/>
        <a:p>
          <a:endParaRPr lang="en-US"/>
        </a:p>
      </dgm:t>
    </dgm:pt>
    <dgm:pt modelId="{70F7F7F1-5C53-483F-BEBF-9C6B06C2C523}" type="pres">
      <dgm:prSet presAssocID="{04A4A5B0-273D-478B-97DE-5780B891A519}" presName="node" presStyleLbl="node1" presStyleIdx="0" presStyleCnt="4">
        <dgm:presLayoutVars>
          <dgm:bulletEnabled val="1"/>
        </dgm:presLayoutVars>
      </dgm:prSet>
      <dgm:spPr/>
      <dgm:t>
        <a:bodyPr/>
        <a:lstStyle/>
        <a:p>
          <a:endParaRPr lang="en-US"/>
        </a:p>
      </dgm:t>
    </dgm:pt>
    <dgm:pt modelId="{953C1E08-8DC1-41D6-8E19-717C73F6794B}" type="pres">
      <dgm:prSet presAssocID="{E49CA2F3-E96E-41B2-BE9C-93482DECEEDA}" presName="Name9" presStyleLbl="parChTrans1D2" presStyleIdx="1" presStyleCnt="4"/>
      <dgm:spPr/>
      <dgm:t>
        <a:bodyPr/>
        <a:lstStyle/>
        <a:p>
          <a:endParaRPr lang="en-US"/>
        </a:p>
      </dgm:t>
    </dgm:pt>
    <dgm:pt modelId="{24EE0088-DAAB-4642-B133-8E10FB7647B8}" type="pres">
      <dgm:prSet presAssocID="{E49CA2F3-E96E-41B2-BE9C-93482DECEEDA}" presName="connTx" presStyleLbl="parChTrans1D2" presStyleIdx="1" presStyleCnt="4"/>
      <dgm:spPr/>
      <dgm:t>
        <a:bodyPr/>
        <a:lstStyle/>
        <a:p>
          <a:endParaRPr lang="en-US"/>
        </a:p>
      </dgm:t>
    </dgm:pt>
    <dgm:pt modelId="{A9869419-6D19-4DAB-AEA9-05D9FBDAC5F4}" type="pres">
      <dgm:prSet presAssocID="{D3A0560D-0A6E-460E-AE4D-BCDEB679D5CC}" presName="node" presStyleLbl="node1" presStyleIdx="1" presStyleCnt="4">
        <dgm:presLayoutVars>
          <dgm:bulletEnabled val="1"/>
        </dgm:presLayoutVars>
      </dgm:prSet>
      <dgm:spPr/>
      <dgm:t>
        <a:bodyPr/>
        <a:lstStyle/>
        <a:p>
          <a:endParaRPr lang="en-US"/>
        </a:p>
      </dgm:t>
    </dgm:pt>
    <dgm:pt modelId="{3FD91C7C-ABFF-4176-B6E0-9F94E0A614ED}" type="pres">
      <dgm:prSet presAssocID="{D0C8236A-2601-4A35-81B0-72FE58F2A7AB}" presName="Name9" presStyleLbl="parChTrans1D2" presStyleIdx="2" presStyleCnt="4"/>
      <dgm:spPr/>
      <dgm:t>
        <a:bodyPr/>
        <a:lstStyle/>
        <a:p>
          <a:endParaRPr lang="en-US"/>
        </a:p>
      </dgm:t>
    </dgm:pt>
    <dgm:pt modelId="{E6699114-78A6-4E04-ACEA-DBC355686B8C}" type="pres">
      <dgm:prSet presAssocID="{D0C8236A-2601-4A35-81B0-72FE58F2A7AB}" presName="connTx" presStyleLbl="parChTrans1D2" presStyleIdx="2" presStyleCnt="4"/>
      <dgm:spPr/>
      <dgm:t>
        <a:bodyPr/>
        <a:lstStyle/>
        <a:p>
          <a:endParaRPr lang="en-US"/>
        </a:p>
      </dgm:t>
    </dgm:pt>
    <dgm:pt modelId="{AE9F30B0-99C2-4FEF-AD56-562AAB811AF4}" type="pres">
      <dgm:prSet presAssocID="{EBA3EE10-04AB-45F6-8B34-00CBEF2503B5}" presName="node" presStyleLbl="node1" presStyleIdx="2" presStyleCnt="4">
        <dgm:presLayoutVars>
          <dgm:bulletEnabled val="1"/>
        </dgm:presLayoutVars>
      </dgm:prSet>
      <dgm:spPr/>
      <dgm:t>
        <a:bodyPr/>
        <a:lstStyle/>
        <a:p>
          <a:endParaRPr lang="en-US"/>
        </a:p>
      </dgm:t>
    </dgm:pt>
    <dgm:pt modelId="{DEE69E53-7CBD-4B6F-A4D2-647B290BDE42}" type="pres">
      <dgm:prSet presAssocID="{A36C891A-F93E-45EA-A6D0-70A4BBF58DFA}" presName="Name9" presStyleLbl="parChTrans1D2" presStyleIdx="3" presStyleCnt="4"/>
      <dgm:spPr/>
      <dgm:t>
        <a:bodyPr/>
        <a:lstStyle/>
        <a:p>
          <a:endParaRPr lang="en-US"/>
        </a:p>
      </dgm:t>
    </dgm:pt>
    <dgm:pt modelId="{ECFB98E3-C4DE-460D-A064-F1DB96D3EC71}" type="pres">
      <dgm:prSet presAssocID="{A36C891A-F93E-45EA-A6D0-70A4BBF58DFA}" presName="connTx" presStyleLbl="parChTrans1D2" presStyleIdx="3" presStyleCnt="4"/>
      <dgm:spPr/>
      <dgm:t>
        <a:bodyPr/>
        <a:lstStyle/>
        <a:p>
          <a:endParaRPr lang="en-US"/>
        </a:p>
      </dgm:t>
    </dgm:pt>
    <dgm:pt modelId="{49A2BBF9-1C47-4B0C-9B54-2513A6C52DF5}" type="pres">
      <dgm:prSet presAssocID="{FC08206C-A616-4E18-952A-AE14B22D6627}" presName="node" presStyleLbl="node1" presStyleIdx="3" presStyleCnt="4">
        <dgm:presLayoutVars>
          <dgm:bulletEnabled val="1"/>
        </dgm:presLayoutVars>
      </dgm:prSet>
      <dgm:spPr/>
      <dgm:t>
        <a:bodyPr/>
        <a:lstStyle/>
        <a:p>
          <a:endParaRPr lang="en-US"/>
        </a:p>
      </dgm:t>
    </dgm:pt>
  </dgm:ptLst>
  <dgm:cxnLst>
    <dgm:cxn modelId="{9F86BC7D-4EBB-4ABC-9F0A-8EBBCB8E3320}" type="presOf" srcId="{E49CA2F3-E96E-41B2-BE9C-93482DECEEDA}" destId="{24EE0088-DAAB-4642-B133-8E10FB7647B8}" srcOrd="1" destOrd="0" presId="urn:microsoft.com/office/officeart/2005/8/layout/radial1"/>
    <dgm:cxn modelId="{DF597B02-B4DD-4964-8F7C-7F739CBF5534}" srcId="{19C234CB-A342-4F6E-A281-AE1DA31E85FD}" destId="{E7592355-D57E-415B-BC59-C03A71AC2609}" srcOrd="0" destOrd="0" parTransId="{C471D6CD-703A-419C-82E6-6EB2D3F7B334}" sibTransId="{BBF5B7C5-CE65-4879-9563-405FAE70D702}"/>
    <dgm:cxn modelId="{1E4B1824-1D60-484F-9AF6-4816CA96F1A1}" type="presOf" srcId="{EBA3EE10-04AB-45F6-8B34-00CBEF2503B5}" destId="{AE9F30B0-99C2-4FEF-AD56-562AAB811AF4}" srcOrd="0" destOrd="0" presId="urn:microsoft.com/office/officeart/2005/8/layout/radial1"/>
    <dgm:cxn modelId="{B3F1E7CD-3C72-4E33-B088-F996C903DAFB}" type="presOf" srcId="{19C234CB-A342-4F6E-A281-AE1DA31E85FD}" destId="{1B769110-9ABF-42F5-9CF8-ED4D2BA795A7}" srcOrd="0" destOrd="0" presId="urn:microsoft.com/office/officeart/2005/8/layout/radial1"/>
    <dgm:cxn modelId="{B6698F7C-7CBA-4595-9746-1E70CFDF4F57}" type="presOf" srcId="{D0C8236A-2601-4A35-81B0-72FE58F2A7AB}" destId="{E6699114-78A6-4E04-ACEA-DBC355686B8C}" srcOrd="1" destOrd="0" presId="urn:microsoft.com/office/officeart/2005/8/layout/radial1"/>
    <dgm:cxn modelId="{D928DE89-81DD-48F3-A04B-F18260CF9718}" type="presOf" srcId="{F18884B0-3336-4B2A-8332-8021E313A11C}" destId="{225F6E8C-A7C1-4298-9A85-7CB9A72138B0}" srcOrd="0" destOrd="0" presId="urn:microsoft.com/office/officeart/2005/8/layout/radial1"/>
    <dgm:cxn modelId="{2F182540-3010-4F17-A560-4AA2305EC0BB}" srcId="{E7592355-D57E-415B-BC59-C03A71AC2609}" destId="{FC08206C-A616-4E18-952A-AE14B22D6627}" srcOrd="3" destOrd="0" parTransId="{A36C891A-F93E-45EA-A6D0-70A4BBF58DFA}" sibTransId="{11287608-B6EA-4D3D-A408-5E0C273F573A}"/>
    <dgm:cxn modelId="{18B98952-A483-4EF2-80E4-6D44CA67AD16}" srcId="{E7592355-D57E-415B-BC59-C03A71AC2609}" destId="{D3A0560D-0A6E-460E-AE4D-BCDEB679D5CC}" srcOrd="1" destOrd="0" parTransId="{E49CA2F3-E96E-41B2-BE9C-93482DECEEDA}" sibTransId="{7E19ABBE-21B1-49D2-BE07-8D4BD1E5010A}"/>
    <dgm:cxn modelId="{FF2F2458-17C3-46BC-8B3A-DA7FE19B35E2}" type="presOf" srcId="{E7592355-D57E-415B-BC59-C03A71AC2609}" destId="{3E9ED4AA-7356-4C1F-AA75-267670BFE7A8}" srcOrd="0" destOrd="0" presId="urn:microsoft.com/office/officeart/2005/8/layout/radial1"/>
    <dgm:cxn modelId="{6B79B007-E3BB-44DA-ADD0-5F6B4BF90F9F}" type="presOf" srcId="{04A4A5B0-273D-478B-97DE-5780B891A519}" destId="{70F7F7F1-5C53-483F-BEBF-9C6B06C2C523}" srcOrd="0" destOrd="0" presId="urn:microsoft.com/office/officeart/2005/8/layout/radial1"/>
    <dgm:cxn modelId="{F228BBE5-AFD4-432A-9096-4F08B2743A46}" type="presOf" srcId="{A36C891A-F93E-45EA-A6D0-70A4BBF58DFA}" destId="{DEE69E53-7CBD-4B6F-A4D2-647B290BDE42}" srcOrd="0" destOrd="0" presId="urn:microsoft.com/office/officeart/2005/8/layout/radial1"/>
    <dgm:cxn modelId="{C0749615-B624-4975-A9E5-B70074CA6C19}" type="presOf" srcId="{FC08206C-A616-4E18-952A-AE14B22D6627}" destId="{49A2BBF9-1C47-4B0C-9B54-2513A6C52DF5}" srcOrd="0" destOrd="0" presId="urn:microsoft.com/office/officeart/2005/8/layout/radial1"/>
    <dgm:cxn modelId="{14019E9A-6F99-43F6-9C9D-23606FB6DE83}" type="presOf" srcId="{A36C891A-F93E-45EA-A6D0-70A4BBF58DFA}" destId="{ECFB98E3-C4DE-460D-A064-F1DB96D3EC71}" srcOrd="1" destOrd="0" presId="urn:microsoft.com/office/officeart/2005/8/layout/radial1"/>
    <dgm:cxn modelId="{9781531B-AA6D-4F10-AD7C-00EEEDC7BAEA}" srcId="{E7592355-D57E-415B-BC59-C03A71AC2609}" destId="{04A4A5B0-273D-478B-97DE-5780B891A519}" srcOrd="0" destOrd="0" parTransId="{F18884B0-3336-4B2A-8332-8021E313A11C}" sibTransId="{00B8844E-A667-4DB8-9C5A-7D6947DC5634}"/>
    <dgm:cxn modelId="{0E1C6945-6E2B-492C-BEB5-8ACF374EAF50}" type="presOf" srcId="{D0C8236A-2601-4A35-81B0-72FE58F2A7AB}" destId="{3FD91C7C-ABFF-4176-B6E0-9F94E0A614ED}" srcOrd="0" destOrd="0" presId="urn:microsoft.com/office/officeart/2005/8/layout/radial1"/>
    <dgm:cxn modelId="{0AEBC481-6E81-47DE-BB35-9B51074D8AD7}" type="presOf" srcId="{D3A0560D-0A6E-460E-AE4D-BCDEB679D5CC}" destId="{A9869419-6D19-4DAB-AEA9-05D9FBDAC5F4}" srcOrd="0" destOrd="0" presId="urn:microsoft.com/office/officeart/2005/8/layout/radial1"/>
    <dgm:cxn modelId="{323873BC-440A-492C-B81B-0F81BDC6AF5A}" srcId="{E7592355-D57E-415B-BC59-C03A71AC2609}" destId="{EBA3EE10-04AB-45F6-8B34-00CBEF2503B5}" srcOrd="2" destOrd="0" parTransId="{D0C8236A-2601-4A35-81B0-72FE58F2A7AB}" sibTransId="{F8EA6515-75BF-4B49-B294-B5BA92DEF302}"/>
    <dgm:cxn modelId="{996B9B73-0B49-4B5C-A614-4DE7495934BB}" type="presOf" srcId="{F18884B0-3336-4B2A-8332-8021E313A11C}" destId="{48D2E980-79C1-4F04-BE3A-634663811404}" srcOrd="1" destOrd="0" presId="urn:microsoft.com/office/officeart/2005/8/layout/radial1"/>
    <dgm:cxn modelId="{92EF338D-56F0-482F-B8B4-CF198954384B}" type="presOf" srcId="{E49CA2F3-E96E-41B2-BE9C-93482DECEEDA}" destId="{953C1E08-8DC1-41D6-8E19-717C73F6794B}" srcOrd="0" destOrd="0" presId="urn:microsoft.com/office/officeart/2005/8/layout/radial1"/>
    <dgm:cxn modelId="{2EF2D8D8-D751-417E-A648-6EB4AFDF2FF1}" type="presParOf" srcId="{1B769110-9ABF-42F5-9CF8-ED4D2BA795A7}" destId="{3E9ED4AA-7356-4C1F-AA75-267670BFE7A8}" srcOrd="0" destOrd="0" presId="urn:microsoft.com/office/officeart/2005/8/layout/radial1"/>
    <dgm:cxn modelId="{A0D7AEA6-150A-4A2B-977E-0BEAFB0611D0}" type="presParOf" srcId="{1B769110-9ABF-42F5-9CF8-ED4D2BA795A7}" destId="{225F6E8C-A7C1-4298-9A85-7CB9A72138B0}" srcOrd="1" destOrd="0" presId="urn:microsoft.com/office/officeart/2005/8/layout/radial1"/>
    <dgm:cxn modelId="{F2B2D877-E263-4E7D-99BC-6F55B59BD1C4}" type="presParOf" srcId="{225F6E8C-A7C1-4298-9A85-7CB9A72138B0}" destId="{48D2E980-79C1-4F04-BE3A-634663811404}" srcOrd="0" destOrd="0" presId="urn:microsoft.com/office/officeart/2005/8/layout/radial1"/>
    <dgm:cxn modelId="{F988EAA5-8ACA-4AAD-BB2C-829FF9FD9DB6}" type="presParOf" srcId="{1B769110-9ABF-42F5-9CF8-ED4D2BA795A7}" destId="{70F7F7F1-5C53-483F-BEBF-9C6B06C2C523}" srcOrd="2" destOrd="0" presId="urn:microsoft.com/office/officeart/2005/8/layout/radial1"/>
    <dgm:cxn modelId="{463B717A-2E6A-45BE-A4FF-62E376B3D9D1}" type="presParOf" srcId="{1B769110-9ABF-42F5-9CF8-ED4D2BA795A7}" destId="{953C1E08-8DC1-41D6-8E19-717C73F6794B}" srcOrd="3" destOrd="0" presId="urn:microsoft.com/office/officeart/2005/8/layout/radial1"/>
    <dgm:cxn modelId="{C7F3AB07-4399-4648-807E-B4C0061F9C22}" type="presParOf" srcId="{953C1E08-8DC1-41D6-8E19-717C73F6794B}" destId="{24EE0088-DAAB-4642-B133-8E10FB7647B8}" srcOrd="0" destOrd="0" presId="urn:microsoft.com/office/officeart/2005/8/layout/radial1"/>
    <dgm:cxn modelId="{2C3016DD-4386-463E-8503-FC8CA7F6BE95}" type="presParOf" srcId="{1B769110-9ABF-42F5-9CF8-ED4D2BA795A7}" destId="{A9869419-6D19-4DAB-AEA9-05D9FBDAC5F4}" srcOrd="4" destOrd="0" presId="urn:microsoft.com/office/officeart/2005/8/layout/radial1"/>
    <dgm:cxn modelId="{67A00FF5-FC1A-4E6F-A682-AEE2DBC54F90}" type="presParOf" srcId="{1B769110-9ABF-42F5-9CF8-ED4D2BA795A7}" destId="{3FD91C7C-ABFF-4176-B6E0-9F94E0A614ED}" srcOrd="5" destOrd="0" presId="urn:microsoft.com/office/officeart/2005/8/layout/radial1"/>
    <dgm:cxn modelId="{A9D5B5D2-A925-4548-8ED2-1F293F04E707}" type="presParOf" srcId="{3FD91C7C-ABFF-4176-B6E0-9F94E0A614ED}" destId="{E6699114-78A6-4E04-ACEA-DBC355686B8C}" srcOrd="0" destOrd="0" presId="urn:microsoft.com/office/officeart/2005/8/layout/radial1"/>
    <dgm:cxn modelId="{6E9AFAF8-446E-4888-9E93-4018C20E5401}" type="presParOf" srcId="{1B769110-9ABF-42F5-9CF8-ED4D2BA795A7}" destId="{AE9F30B0-99C2-4FEF-AD56-562AAB811AF4}" srcOrd="6" destOrd="0" presId="urn:microsoft.com/office/officeart/2005/8/layout/radial1"/>
    <dgm:cxn modelId="{A2D3B6BB-E6DD-4A03-A98A-1B575904719F}" type="presParOf" srcId="{1B769110-9ABF-42F5-9CF8-ED4D2BA795A7}" destId="{DEE69E53-7CBD-4B6F-A4D2-647B290BDE42}" srcOrd="7" destOrd="0" presId="urn:microsoft.com/office/officeart/2005/8/layout/radial1"/>
    <dgm:cxn modelId="{2498E821-E7DF-414B-8616-F7337F78EFBB}" type="presParOf" srcId="{DEE69E53-7CBD-4B6F-A4D2-647B290BDE42}" destId="{ECFB98E3-C4DE-460D-A064-F1DB96D3EC71}" srcOrd="0" destOrd="0" presId="urn:microsoft.com/office/officeart/2005/8/layout/radial1"/>
    <dgm:cxn modelId="{C5E75E93-B6A2-4773-B945-F84B41C718B3}" type="presParOf" srcId="{1B769110-9ABF-42F5-9CF8-ED4D2BA795A7}" destId="{49A2BBF9-1C47-4B0C-9B54-2513A6C52DF5}"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ED4AA-7356-4C1F-AA75-267670BFE7A8}">
      <dsp:nvSpPr>
        <dsp:cNvPr id="0" name=""/>
        <dsp:cNvSpPr/>
      </dsp:nvSpPr>
      <dsp:spPr>
        <a:xfrm>
          <a:off x="3062697" y="1765710"/>
          <a:ext cx="1342204" cy="13422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Tectonic Plates</a:t>
          </a:r>
          <a:endParaRPr lang="en-US" sz="1600" kern="1200" dirty="0"/>
        </a:p>
      </dsp:txBody>
      <dsp:txXfrm>
        <a:off x="3259258" y="1962271"/>
        <a:ext cx="949082" cy="949082"/>
      </dsp:txXfrm>
    </dsp:sp>
    <dsp:sp modelId="{225F6E8C-A7C1-4298-9A85-7CB9A72138B0}">
      <dsp:nvSpPr>
        <dsp:cNvPr id="0" name=""/>
        <dsp:cNvSpPr/>
      </dsp:nvSpPr>
      <dsp:spPr>
        <a:xfrm rot="16200000">
          <a:off x="3530981" y="1546714"/>
          <a:ext cx="405637" cy="32352"/>
        </a:xfrm>
        <a:custGeom>
          <a:avLst/>
          <a:gdLst/>
          <a:ahLst/>
          <a:cxnLst/>
          <a:rect l="0" t="0" r="0" b="0"/>
          <a:pathLst>
            <a:path>
              <a:moveTo>
                <a:pt x="0" y="16176"/>
              </a:moveTo>
              <a:lnTo>
                <a:pt x="405637" y="16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23659" y="1552750"/>
        <a:ext cx="20281" cy="20281"/>
      </dsp:txXfrm>
    </dsp:sp>
    <dsp:sp modelId="{70F7F7F1-5C53-483F-BEBF-9C6B06C2C523}">
      <dsp:nvSpPr>
        <dsp:cNvPr id="0" name=""/>
        <dsp:cNvSpPr/>
      </dsp:nvSpPr>
      <dsp:spPr>
        <a:xfrm>
          <a:off x="3062697" y="17867"/>
          <a:ext cx="1342204" cy="13422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Two types – Oceanic/Continental </a:t>
          </a:r>
          <a:endParaRPr lang="en-US" sz="1200" kern="1200" dirty="0"/>
        </a:p>
      </dsp:txBody>
      <dsp:txXfrm>
        <a:off x="3259258" y="214428"/>
        <a:ext cx="949082" cy="949082"/>
      </dsp:txXfrm>
    </dsp:sp>
    <dsp:sp modelId="{953C1E08-8DC1-41D6-8E19-717C73F6794B}">
      <dsp:nvSpPr>
        <dsp:cNvPr id="0" name=""/>
        <dsp:cNvSpPr/>
      </dsp:nvSpPr>
      <dsp:spPr>
        <a:xfrm>
          <a:off x="4404902" y="2420636"/>
          <a:ext cx="405637" cy="32352"/>
        </a:xfrm>
        <a:custGeom>
          <a:avLst/>
          <a:gdLst/>
          <a:ahLst/>
          <a:cxnLst/>
          <a:rect l="0" t="0" r="0" b="0"/>
          <a:pathLst>
            <a:path>
              <a:moveTo>
                <a:pt x="0" y="16176"/>
              </a:moveTo>
              <a:lnTo>
                <a:pt x="405637" y="16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97580" y="2426671"/>
        <a:ext cx="20281" cy="20281"/>
      </dsp:txXfrm>
    </dsp:sp>
    <dsp:sp modelId="{A9869419-6D19-4DAB-AEA9-05D9FBDAC5F4}">
      <dsp:nvSpPr>
        <dsp:cNvPr id="0" name=""/>
        <dsp:cNvSpPr/>
      </dsp:nvSpPr>
      <dsp:spPr>
        <a:xfrm>
          <a:off x="4810540" y="1765710"/>
          <a:ext cx="1342204" cy="13422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Plates have boundaries  that behave differently </a:t>
          </a:r>
          <a:endParaRPr lang="en-US" sz="1100" kern="1200" dirty="0"/>
        </a:p>
      </dsp:txBody>
      <dsp:txXfrm>
        <a:off x="5007101" y="1962271"/>
        <a:ext cx="949082" cy="949082"/>
      </dsp:txXfrm>
    </dsp:sp>
    <dsp:sp modelId="{3FD91C7C-ABFF-4176-B6E0-9F94E0A614ED}">
      <dsp:nvSpPr>
        <dsp:cNvPr id="0" name=""/>
        <dsp:cNvSpPr/>
      </dsp:nvSpPr>
      <dsp:spPr>
        <a:xfrm rot="5400000">
          <a:off x="3530981" y="3294557"/>
          <a:ext cx="405637" cy="32352"/>
        </a:xfrm>
        <a:custGeom>
          <a:avLst/>
          <a:gdLst/>
          <a:ahLst/>
          <a:cxnLst/>
          <a:rect l="0" t="0" r="0" b="0"/>
          <a:pathLst>
            <a:path>
              <a:moveTo>
                <a:pt x="0" y="16176"/>
              </a:moveTo>
              <a:lnTo>
                <a:pt x="405637" y="16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23659" y="3300592"/>
        <a:ext cx="20281" cy="20281"/>
      </dsp:txXfrm>
    </dsp:sp>
    <dsp:sp modelId="{AE9F30B0-99C2-4FEF-AD56-562AAB811AF4}">
      <dsp:nvSpPr>
        <dsp:cNvPr id="0" name=""/>
        <dsp:cNvSpPr/>
      </dsp:nvSpPr>
      <dsp:spPr>
        <a:xfrm>
          <a:off x="3062697" y="3513552"/>
          <a:ext cx="1342204" cy="13422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Three types of boundaries – divergent, transform, and convergent</a:t>
          </a:r>
          <a:endParaRPr lang="en-US" sz="1100" kern="1200" dirty="0"/>
        </a:p>
      </dsp:txBody>
      <dsp:txXfrm>
        <a:off x="3259258" y="3710113"/>
        <a:ext cx="949082" cy="949082"/>
      </dsp:txXfrm>
    </dsp:sp>
    <dsp:sp modelId="{DEE69E53-7CBD-4B6F-A4D2-647B290BDE42}">
      <dsp:nvSpPr>
        <dsp:cNvPr id="0" name=""/>
        <dsp:cNvSpPr/>
      </dsp:nvSpPr>
      <dsp:spPr>
        <a:xfrm rot="10800000">
          <a:off x="2657059" y="2420636"/>
          <a:ext cx="405637" cy="32352"/>
        </a:xfrm>
        <a:custGeom>
          <a:avLst/>
          <a:gdLst/>
          <a:ahLst/>
          <a:cxnLst/>
          <a:rect l="0" t="0" r="0" b="0"/>
          <a:pathLst>
            <a:path>
              <a:moveTo>
                <a:pt x="0" y="16176"/>
              </a:moveTo>
              <a:lnTo>
                <a:pt x="405637" y="16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49737" y="2426671"/>
        <a:ext cx="20281" cy="20281"/>
      </dsp:txXfrm>
    </dsp:sp>
    <dsp:sp modelId="{49A2BBF9-1C47-4B0C-9B54-2513A6C52DF5}">
      <dsp:nvSpPr>
        <dsp:cNvPr id="0" name=""/>
        <dsp:cNvSpPr/>
      </dsp:nvSpPr>
      <dsp:spPr>
        <a:xfrm>
          <a:off x="1314855" y="1765710"/>
          <a:ext cx="1342204" cy="13422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Plates are parts of the earth and always moving</a:t>
          </a:r>
          <a:endParaRPr lang="en-US" sz="1400" kern="1200" dirty="0"/>
        </a:p>
      </dsp:txBody>
      <dsp:txXfrm>
        <a:off x="1511416" y="1962271"/>
        <a:ext cx="949082" cy="949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BB43B8-62E2-4F78-9BD0-19D5E4A1B2B7}" type="datetimeFigureOut">
              <a:rPr lang="en-US" smtClean="0"/>
              <a:t>8/12/2013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10CBBAC-9AA9-4BDB-9044-9E9D216B1BCC}" type="slidenum">
              <a:rPr lang="en-US" smtClean="0"/>
              <a:t>‹#›</a:t>
            </a:fld>
            <a:endParaRPr lang="en-US"/>
          </a:p>
        </p:txBody>
      </p:sp>
    </p:spTree>
    <p:extLst>
      <p:ext uri="{BB962C8B-B14F-4D97-AF65-F5344CB8AC3E}">
        <p14:creationId xmlns:p14="http://schemas.microsoft.com/office/powerpoint/2010/main" val="133703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B0D440-B37E-4F4D-98FE-38DF926A8F97}" type="datetimeFigureOut">
              <a:rPr lang="en-US" smtClean="0"/>
              <a:t>8/12/2013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1B179E-F315-4361-9551-1878967A3E9A}" type="slidenum">
              <a:rPr lang="en-US" smtClean="0"/>
              <a:t>‹#›</a:t>
            </a:fld>
            <a:endParaRPr lang="en-US" dirty="0"/>
          </a:p>
        </p:txBody>
      </p:sp>
    </p:spTree>
    <p:extLst>
      <p:ext uri="{BB962C8B-B14F-4D97-AF65-F5344CB8AC3E}">
        <p14:creationId xmlns:p14="http://schemas.microsoft.com/office/powerpoint/2010/main" val="363827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Flesch Kincaid Reading Ease scale this received a -4.7</a:t>
            </a:r>
          </a:p>
          <a:p>
            <a:r>
              <a:rPr lang="en-US" dirty="0" smtClean="0"/>
              <a:t>Grade Level</a:t>
            </a:r>
            <a:r>
              <a:rPr lang="en-US" baseline="0" dirty="0" smtClean="0"/>
              <a:t> 26.3</a:t>
            </a:r>
          </a:p>
          <a:p>
            <a:r>
              <a:rPr lang="en-US" baseline="0" dirty="0" smtClean="0"/>
              <a:t>Needs a 60-80 for 12-15 year old</a:t>
            </a:r>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2</a:t>
            </a:fld>
            <a:endParaRPr lang="en-US" dirty="0"/>
          </a:p>
        </p:txBody>
      </p:sp>
    </p:spTree>
    <p:extLst>
      <p:ext uri="{BB962C8B-B14F-4D97-AF65-F5344CB8AC3E}">
        <p14:creationId xmlns:p14="http://schemas.microsoft.com/office/powerpoint/2010/main" val="364693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Varying products</a:t>
            </a:r>
            <a:r>
              <a:rPr lang="en-US" baseline="0" dirty="0" smtClean="0"/>
              <a:t> improves cognitive development and students ability to express themselves</a:t>
            </a:r>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16</a:t>
            </a:fld>
            <a:endParaRPr lang="en-US" dirty="0"/>
          </a:p>
        </p:txBody>
      </p:sp>
    </p:spTree>
    <p:extLst>
      <p:ext uri="{BB962C8B-B14F-4D97-AF65-F5344CB8AC3E}">
        <p14:creationId xmlns:p14="http://schemas.microsoft.com/office/powerpoint/2010/main" val="374029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24</a:t>
            </a:fld>
            <a:endParaRPr lang="en-US" dirty="0"/>
          </a:p>
        </p:txBody>
      </p:sp>
    </p:spTree>
    <p:extLst>
      <p:ext uri="{BB962C8B-B14F-4D97-AF65-F5344CB8AC3E}">
        <p14:creationId xmlns:p14="http://schemas.microsoft.com/office/powerpoint/2010/main" val="61557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value between 60 and 80 should be easy for a 12 to 15 year old to understand.  Higher</a:t>
            </a:r>
            <a:r>
              <a:rPr lang="en-US" baseline="0" dirty="0" smtClean="0"/>
              <a:t> scores texts are easier to read.</a:t>
            </a:r>
          </a:p>
          <a:p>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25</a:t>
            </a:fld>
            <a:endParaRPr lang="en-US" dirty="0"/>
          </a:p>
        </p:txBody>
      </p:sp>
    </p:spTree>
    <p:extLst>
      <p:ext uri="{BB962C8B-B14F-4D97-AF65-F5344CB8AC3E}">
        <p14:creationId xmlns:p14="http://schemas.microsoft.com/office/powerpoint/2010/main" val="128261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3 - Didn’t</a:t>
            </a:r>
            <a:r>
              <a:rPr lang="en-US" baseline="0" dirty="0" smtClean="0"/>
              <a:t> get to make land features… stuck on term transform</a:t>
            </a:r>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27</a:t>
            </a:fld>
            <a:endParaRPr lang="en-US" dirty="0"/>
          </a:p>
        </p:txBody>
      </p:sp>
    </p:spTree>
    <p:extLst>
      <p:ext uri="{BB962C8B-B14F-4D97-AF65-F5344CB8AC3E}">
        <p14:creationId xmlns:p14="http://schemas.microsoft.com/office/powerpoint/2010/main" val="387924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skills of deletion, inference,</a:t>
            </a:r>
            <a:r>
              <a:rPr lang="en-US" baseline="0" dirty="0" smtClean="0"/>
              <a:t> and generalizations. Why is it important?  2000 Report of the National Reading Panel</a:t>
            </a:r>
          </a:p>
          <a:p>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28</a:t>
            </a:fld>
            <a:endParaRPr lang="en-US" dirty="0"/>
          </a:p>
        </p:txBody>
      </p:sp>
    </p:spTree>
    <p:extLst>
      <p:ext uri="{BB962C8B-B14F-4D97-AF65-F5344CB8AC3E}">
        <p14:creationId xmlns:p14="http://schemas.microsoft.com/office/powerpoint/2010/main" val="357168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Summarizing was one of 7 strategies selected as the most</a:t>
            </a:r>
            <a:r>
              <a:rPr lang="en-US" baseline="0" dirty="0" smtClean="0"/>
              <a:t> important.   2000 Report of National Reading Panel (450 studies reduced to 200)</a:t>
            </a:r>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30</a:t>
            </a:fld>
            <a:endParaRPr lang="en-US" dirty="0"/>
          </a:p>
        </p:txBody>
      </p:sp>
    </p:spTree>
    <p:extLst>
      <p:ext uri="{BB962C8B-B14F-4D97-AF65-F5344CB8AC3E}">
        <p14:creationId xmlns:p14="http://schemas.microsoft.com/office/powerpoint/2010/main" val="133956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4</a:t>
            </a:r>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33</a:t>
            </a:fld>
            <a:endParaRPr lang="en-US" dirty="0"/>
          </a:p>
        </p:txBody>
      </p:sp>
    </p:spTree>
    <p:extLst>
      <p:ext uri="{BB962C8B-B14F-4D97-AF65-F5344CB8AC3E}">
        <p14:creationId xmlns:p14="http://schemas.microsoft.com/office/powerpoint/2010/main" val="226730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4</a:t>
            </a:r>
            <a:endParaRPr lang="en-US" dirty="0"/>
          </a:p>
        </p:txBody>
      </p:sp>
      <p:sp>
        <p:nvSpPr>
          <p:cNvPr id="4" name="Slide Number Placeholder 3"/>
          <p:cNvSpPr>
            <a:spLocks noGrp="1"/>
          </p:cNvSpPr>
          <p:nvPr>
            <p:ph type="sldNum" sz="quarter" idx="10"/>
          </p:nvPr>
        </p:nvSpPr>
        <p:spPr/>
        <p:txBody>
          <a:bodyPr/>
          <a:lstStyle/>
          <a:p>
            <a:fld id="{091B179E-F315-4361-9551-1878967A3E9A}" type="slidenum">
              <a:rPr lang="en-US" smtClean="0"/>
              <a:t>34</a:t>
            </a:fld>
            <a:endParaRPr lang="en-US" dirty="0"/>
          </a:p>
        </p:txBody>
      </p:sp>
    </p:spTree>
    <p:extLst>
      <p:ext uri="{BB962C8B-B14F-4D97-AF65-F5344CB8AC3E}">
        <p14:creationId xmlns:p14="http://schemas.microsoft.com/office/powerpoint/2010/main" val="279147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D0ED0C2-0E2D-4ED0-A6AF-1560410BF173}" type="datetimeFigureOut">
              <a:rPr lang="en-US" smtClean="0"/>
              <a:t>8/12/2013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ED6092C-C290-4BFB-B6AC-82F574D22A8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0ED0C2-0E2D-4ED0-A6AF-1560410BF173}" type="datetimeFigureOut">
              <a:rPr lang="en-US" smtClean="0"/>
              <a:t>8/12/2013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D6092C-C290-4BFB-B6AC-82F574D22A8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0ED0C2-0E2D-4ED0-A6AF-1560410BF173}" type="datetimeFigureOut">
              <a:rPr lang="en-US" smtClean="0"/>
              <a:t>8/12/2013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D6092C-C290-4BFB-B6AC-82F574D22A8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D0ED0C2-0E2D-4ED0-A6AF-1560410BF173}" type="datetimeFigureOut">
              <a:rPr lang="en-US" smtClean="0"/>
              <a:t>8/12/2013</a:t>
            </a:fld>
            <a:endParaRPr lang="en-US" dirty="0"/>
          </a:p>
        </p:txBody>
      </p:sp>
      <p:sp>
        <p:nvSpPr>
          <p:cNvPr id="9" name="Slide Number Placeholder 8"/>
          <p:cNvSpPr>
            <a:spLocks noGrp="1"/>
          </p:cNvSpPr>
          <p:nvPr>
            <p:ph type="sldNum" sz="quarter" idx="15"/>
          </p:nvPr>
        </p:nvSpPr>
        <p:spPr/>
        <p:txBody>
          <a:bodyPr rtlCol="0"/>
          <a:lstStyle/>
          <a:p>
            <a:fld id="{AED6092C-C290-4BFB-B6AC-82F574D22A84}"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D0ED0C2-0E2D-4ED0-A6AF-1560410BF173}" type="datetimeFigureOut">
              <a:rPr lang="en-US" smtClean="0"/>
              <a:t>8/12/2013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AED6092C-C290-4BFB-B6AC-82F574D22A8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0ED0C2-0E2D-4ED0-A6AF-1560410BF173}" type="datetimeFigureOut">
              <a:rPr lang="en-US" smtClean="0"/>
              <a:t>8/12/2013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D6092C-C290-4BFB-B6AC-82F574D22A84}"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D0ED0C2-0E2D-4ED0-A6AF-1560410BF173}" type="datetimeFigureOut">
              <a:rPr lang="en-US" smtClean="0"/>
              <a:t>8/12/2013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D6092C-C290-4BFB-B6AC-82F574D22A84}"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D0ED0C2-0E2D-4ED0-A6AF-1560410BF173}" type="datetimeFigureOut">
              <a:rPr lang="en-US" smtClean="0"/>
              <a:t>8/12/2013</a:t>
            </a:fld>
            <a:endParaRPr lang="en-US" dirty="0"/>
          </a:p>
        </p:txBody>
      </p:sp>
      <p:sp>
        <p:nvSpPr>
          <p:cNvPr id="7" name="Slide Number Placeholder 6"/>
          <p:cNvSpPr>
            <a:spLocks noGrp="1"/>
          </p:cNvSpPr>
          <p:nvPr>
            <p:ph type="sldNum" sz="quarter" idx="11"/>
          </p:nvPr>
        </p:nvSpPr>
        <p:spPr/>
        <p:txBody>
          <a:bodyPr rtlCol="0"/>
          <a:lstStyle/>
          <a:p>
            <a:fld id="{AED6092C-C290-4BFB-B6AC-82F574D22A84}"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ED0C2-0E2D-4ED0-A6AF-1560410BF173}" type="datetimeFigureOut">
              <a:rPr lang="en-US" smtClean="0"/>
              <a:t>8/12/2013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D6092C-C290-4BFB-B6AC-82F574D22A8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D0ED0C2-0E2D-4ED0-A6AF-1560410BF173}" type="datetimeFigureOut">
              <a:rPr lang="en-US" smtClean="0"/>
              <a:t>8/12/2013</a:t>
            </a:fld>
            <a:endParaRPr lang="en-US" dirty="0"/>
          </a:p>
        </p:txBody>
      </p:sp>
      <p:sp>
        <p:nvSpPr>
          <p:cNvPr id="22" name="Slide Number Placeholder 21"/>
          <p:cNvSpPr>
            <a:spLocks noGrp="1"/>
          </p:cNvSpPr>
          <p:nvPr>
            <p:ph type="sldNum" sz="quarter" idx="15"/>
          </p:nvPr>
        </p:nvSpPr>
        <p:spPr/>
        <p:txBody>
          <a:bodyPr rtlCol="0"/>
          <a:lstStyle/>
          <a:p>
            <a:fld id="{AED6092C-C290-4BFB-B6AC-82F574D22A84}"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D0ED0C2-0E2D-4ED0-A6AF-1560410BF173}" type="datetimeFigureOut">
              <a:rPr lang="en-US" smtClean="0"/>
              <a:t>8/12/2013</a:t>
            </a:fld>
            <a:endParaRPr lang="en-US" dirty="0"/>
          </a:p>
        </p:txBody>
      </p:sp>
      <p:sp>
        <p:nvSpPr>
          <p:cNvPr id="18" name="Slide Number Placeholder 17"/>
          <p:cNvSpPr>
            <a:spLocks noGrp="1"/>
          </p:cNvSpPr>
          <p:nvPr>
            <p:ph type="sldNum" sz="quarter" idx="11"/>
          </p:nvPr>
        </p:nvSpPr>
        <p:spPr/>
        <p:txBody>
          <a:bodyPr rtlCol="0"/>
          <a:lstStyle/>
          <a:p>
            <a:fld id="{AED6092C-C290-4BFB-B6AC-82F574D22A84}"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D0ED0C2-0E2D-4ED0-A6AF-1560410BF173}" type="datetimeFigureOut">
              <a:rPr lang="en-US" smtClean="0"/>
              <a:t>8/12/2013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D6092C-C290-4BFB-B6AC-82F574D22A8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Continental_drift" TargetMode="External"/><Relationship Id="rId13" Type="http://schemas.openxmlformats.org/officeDocument/2006/relationships/hyperlink" Target="http://en.wikipedia.org/wiki/Transform_fault" TargetMode="External"/><Relationship Id="rId3" Type="http://schemas.openxmlformats.org/officeDocument/2006/relationships/hyperlink" Target="http://en.wikipedia.org/wiki/Greek_language" TargetMode="External"/><Relationship Id="rId7" Type="http://schemas.openxmlformats.org/officeDocument/2006/relationships/hyperlink" Target="http://en.wikipedia.org/wiki/Lithosphere" TargetMode="External"/><Relationship Id="rId12" Type="http://schemas.openxmlformats.org/officeDocument/2006/relationships/hyperlink" Target="http://en.wikipedia.org/wiki/Divergent_boundary" TargetMode="External"/><Relationship Id="rId17" Type="http://schemas.openxmlformats.org/officeDocument/2006/relationships/hyperlink" Target="http://en.wikipedia.org/wiki/Oceanic_trench" TargetMode="External"/><Relationship Id="rId2" Type="http://schemas.openxmlformats.org/officeDocument/2006/relationships/hyperlink" Target="http://en.wikipedia.org/wiki/Late_Latin" TargetMode="External"/><Relationship Id="rId16" Type="http://schemas.openxmlformats.org/officeDocument/2006/relationships/hyperlink" Target="http://en.wikipedia.org/wiki/Mountain" TargetMode="External"/><Relationship Id="rId1" Type="http://schemas.openxmlformats.org/officeDocument/2006/relationships/slideLayout" Target="../slideLayouts/slideLayout8.xml"/><Relationship Id="rId6" Type="http://schemas.openxmlformats.org/officeDocument/2006/relationships/hyperlink" Target="http://en.wikipedia.org/wiki/Earth" TargetMode="External"/><Relationship Id="rId11" Type="http://schemas.openxmlformats.org/officeDocument/2006/relationships/hyperlink" Target="http://en.wikipedia.org/wiki/Convergent_boundary" TargetMode="External"/><Relationship Id="rId5" Type="http://schemas.openxmlformats.org/officeDocument/2006/relationships/hyperlink" Target="http://en.wikipedia.org/wiki/Scientific_theory" TargetMode="External"/><Relationship Id="rId15" Type="http://schemas.openxmlformats.org/officeDocument/2006/relationships/hyperlink" Target="http://en.wikipedia.org/wiki/Volcano" TargetMode="External"/><Relationship Id="rId10" Type="http://schemas.openxmlformats.org/officeDocument/2006/relationships/hyperlink" Target="http://en.wikipedia.org/wiki/List_of_tectonic_plates" TargetMode="External"/><Relationship Id="rId4" Type="http://schemas.openxmlformats.org/officeDocument/2006/relationships/hyperlink" Target="http://en.wikipedia.org/wiki/Plate_tectonics#cite_note-FOOTNOTELittleFowlerCoulson1990-1" TargetMode="External"/><Relationship Id="rId9" Type="http://schemas.openxmlformats.org/officeDocument/2006/relationships/hyperlink" Target="http://en.wikipedia.org/wiki/Seafloor_spreading" TargetMode="External"/><Relationship Id="rId14" Type="http://schemas.openxmlformats.org/officeDocument/2006/relationships/hyperlink" Target="http://en.wikipedia.org/wiki/Earthquak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Difference does Differentiation Make?</a:t>
            </a:r>
            <a:endParaRPr lang="en-US" dirty="0"/>
          </a:p>
        </p:txBody>
      </p:sp>
      <p:sp>
        <p:nvSpPr>
          <p:cNvPr id="8" name="Text Placeholder 7"/>
          <p:cNvSpPr>
            <a:spLocks noGrp="1"/>
          </p:cNvSpPr>
          <p:nvPr>
            <p:ph type="body" idx="1"/>
          </p:nvPr>
        </p:nvSpPr>
        <p:spPr/>
        <p:txBody>
          <a:bodyPr/>
          <a:lstStyle/>
          <a:p>
            <a:r>
              <a:rPr lang="en-US" dirty="0" smtClean="0"/>
              <a:t>Disciplinary </a:t>
            </a:r>
            <a:r>
              <a:rPr lang="en-US" dirty="0"/>
              <a:t>literacy; that is, the teaching of reading and writing in social studies, history, science, and the technical subjects.” </a:t>
            </a:r>
          </a:p>
        </p:txBody>
      </p:sp>
    </p:spTree>
    <p:extLst>
      <p:ext uri="{BB962C8B-B14F-4D97-AF65-F5344CB8AC3E}">
        <p14:creationId xmlns:p14="http://schemas.microsoft.com/office/powerpoint/2010/main" val="2229075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9200" y="1376277"/>
            <a:ext cx="3886200" cy="4045181"/>
          </a:xfrm>
        </p:spPr>
      </p:pic>
    </p:spTree>
    <p:extLst>
      <p:ext uri="{BB962C8B-B14F-4D97-AF65-F5344CB8AC3E}">
        <p14:creationId xmlns:p14="http://schemas.microsoft.com/office/powerpoint/2010/main" val="119846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normAutofit/>
          </a:bodyPr>
          <a:lstStyle/>
          <a:p>
            <a:r>
              <a:rPr lang="en-US" sz="1600" dirty="0" smtClean="0"/>
              <a:t>This might be where an above level reader would go on their own?</a:t>
            </a:r>
            <a:endParaRPr lang="en-US" sz="1600" dirty="0"/>
          </a:p>
        </p:txBody>
      </p:sp>
      <p:sp>
        <p:nvSpPr>
          <p:cNvPr id="4" name="Content Placeholder 3"/>
          <p:cNvSpPr>
            <a:spLocks noGrp="1"/>
          </p:cNvSpPr>
          <p:nvPr>
            <p:ph sz="quarter" idx="1"/>
          </p:nvPr>
        </p:nvSpPr>
        <p:spPr/>
        <p:txBody>
          <a:bodyPr/>
          <a:lstStyle/>
          <a:p>
            <a:pPr marL="0" indent="0">
              <a:buNone/>
            </a:pPr>
            <a:r>
              <a:rPr lang="en-US" dirty="0" smtClean="0"/>
              <a:t>“First I looked up the lowest and highest points on Earth, starting with the deepest part of the ocean, the bottom of the Mariana Trench off Guam in the Pacific Ocean, then up to the crest of Mt. Everest – in all about a 20,000 – meter spread. Of course the atmosphere goes much higher… but I was interested only in our realm of experience, so I approximated and stuck to the limits of the folded planet crust.”</a:t>
            </a:r>
          </a:p>
          <a:p>
            <a:endParaRPr lang="en-US" dirty="0"/>
          </a:p>
          <a:p>
            <a:r>
              <a:rPr lang="en-US" dirty="0" smtClean="0"/>
              <a:t>By Marc Peter Keane in the Art of Setting Stone</a:t>
            </a:r>
            <a:endParaRPr lang="en-US" dirty="0"/>
          </a:p>
        </p:txBody>
      </p:sp>
    </p:spTree>
    <p:extLst>
      <p:ext uri="{BB962C8B-B14F-4D97-AF65-F5344CB8AC3E}">
        <p14:creationId xmlns:p14="http://schemas.microsoft.com/office/powerpoint/2010/main" val="2402434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752599"/>
            <a:ext cx="4978401" cy="373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055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Connections </a:t>
            </a:r>
            <a:endParaRPr lang="en-US" dirty="0"/>
          </a:p>
        </p:txBody>
      </p:sp>
      <p:sp>
        <p:nvSpPr>
          <p:cNvPr id="4" name="Content Placeholder 3"/>
          <p:cNvSpPr>
            <a:spLocks noGrp="1"/>
          </p:cNvSpPr>
          <p:nvPr>
            <p:ph sz="quarter" idx="1"/>
          </p:nvPr>
        </p:nvSpPr>
        <p:spPr/>
        <p:txBody>
          <a:bodyPr/>
          <a:lstStyle/>
          <a:p>
            <a:r>
              <a:rPr lang="en-US" b="1" dirty="0"/>
              <a:t>Giant Fold in Earth's Crust </a:t>
            </a:r>
            <a:r>
              <a:rPr lang="en-US" b="1" dirty="0" smtClean="0"/>
              <a:t>Explained </a:t>
            </a:r>
          </a:p>
          <a:p>
            <a:r>
              <a:rPr lang="en-US" b="1" dirty="0"/>
              <a:t>New Study Describes How Earth's Surface </a:t>
            </a:r>
            <a:r>
              <a:rPr lang="en-US" b="1" dirty="0" smtClean="0"/>
              <a:t>Moves</a:t>
            </a:r>
          </a:p>
          <a:p>
            <a:r>
              <a:rPr lang="en-US" b="1" dirty="0"/>
              <a:t>Earth's Plate Tectonics May Eventually Stop</a:t>
            </a:r>
          </a:p>
          <a:p>
            <a:pPr lvl="1"/>
            <a:r>
              <a:rPr lang="en-US" dirty="0" smtClean="0"/>
              <a:t>From LiveScience</a:t>
            </a:r>
            <a:endParaRPr lang="en-US" dirty="0"/>
          </a:p>
        </p:txBody>
      </p:sp>
    </p:spTree>
    <p:extLst>
      <p:ext uri="{BB962C8B-B14F-4D97-AF65-F5344CB8AC3E}">
        <p14:creationId xmlns:p14="http://schemas.microsoft.com/office/powerpoint/2010/main" val="711916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Reading in Content Areas</a:t>
            </a:r>
            <a:endParaRPr lang="en-US" dirty="0"/>
          </a:p>
        </p:txBody>
      </p:sp>
      <p:sp>
        <p:nvSpPr>
          <p:cNvPr id="6" name="Content Placeholder 5"/>
          <p:cNvSpPr>
            <a:spLocks noGrp="1"/>
          </p:cNvSpPr>
          <p:nvPr>
            <p:ph sz="quarter" idx="1"/>
          </p:nvPr>
        </p:nvSpPr>
        <p:spPr/>
        <p:txBody>
          <a:bodyPr/>
          <a:lstStyle/>
          <a:p>
            <a:pPr marL="0" indent="0">
              <a:buNone/>
            </a:pPr>
            <a:endParaRPr lang="en-US" dirty="0"/>
          </a:p>
          <a:p>
            <a:r>
              <a:rPr lang="en-US" dirty="0" smtClean="0"/>
              <a:t>Knowledge of text complexity required by Common Core</a:t>
            </a:r>
          </a:p>
          <a:p>
            <a:r>
              <a:rPr lang="en-US" dirty="0" smtClean="0"/>
              <a:t>Differentiation essential to standards mastery</a:t>
            </a:r>
          </a:p>
          <a:p>
            <a:r>
              <a:rPr lang="en-US" dirty="0" smtClean="0"/>
              <a:t>Collaboration with teachers will be necessary</a:t>
            </a:r>
          </a:p>
        </p:txBody>
      </p:sp>
    </p:spTree>
    <p:extLst>
      <p:ext uri="{BB962C8B-B14F-4D97-AF65-F5344CB8AC3E}">
        <p14:creationId xmlns:p14="http://schemas.microsoft.com/office/powerpoint/2010/main" val="489595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Groups – Activity 1</a:t>
            </a:r>
            <a:endParaRPr lang="en-US" dirty="0"/>
          </a:p>
        </p:txBody>
      </p:sp>
      <p:sp>
        <p:nvSpPr>
          <p:cNvPr id="6" name="Text Placeholder 5"/>
          <p:cNvSpPr>
            <a:spLocks noGrp="1"/>
          </p:cNvSpPr>
          <p:nvPr>
            <p:ph type="body" idx="2"/>
          </p:nvPr>
        </p:nvSpPr>
        <p:spPr/>
        <p:txBody>
          <a:bodyPr/>
          <a:lstStyle/>
          <a:p>
            <a:r>
              <a:rPr lang="en-US" dirty="0" smtClean="0"/>
              <a:t>10 minutes</a:t>
            </a:r>
            <a:endParaRPr lang="en-US" dirty="0"/>
          </a:p>
        </p:txBody>
      </p:sp>
      <p:sp>
        <p:nvSpPr>
          <p:cNvPr id="5" name="Content Placeholder 4"/>
          <p:cNvSpPr>
            <a:spLocks noGrp="1"/>
          </p:cNvSpPr>
          <p:nvPr>
            <p:ph sz="quarter" idx="1"/>
          </p:nvPr>
        </p:nvSpPr>
        <p:spPr/>
        <p:txBody>
          <a:bodyPr/>
          <a:lstStyle/>
          <a:p>
            <a:r>
              <a:rPr lang="en-US" dirty="0" smtClean="0"/>
              <a:t>Groups – Brainstorm differentiation</a:t>
            </a:r>
            <a:endParaRPr lang="en-US" dirty="0"/>
          </a:p>
        </p:txBody>
      </p:sp>
    </p:spTree>
    <p:extLst>
      <p:ext uri="{BB962C8B-B14F-4D97-AF65-F5344CB8AC3E}">
        <p14:creationId xmlns:p14="http://schemas.microsoft.com/office/powerpoint/2010/main" val="427657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 </a:t>
            </a:r>
            <a:endParaRPr lang="en-US" dirty="0"/>
          </a:p>
        </p:txBody>
      </p:sp>
      <p:sp>
        <p:nvSpPr>
          <p:cNvPr id="3" name="Content Placeholder 2"/>
          <p:cNvSpPr>
            <a:spLocks noGrp="1"/>
          </p:cNvSpPr>
          <p:nvPr>
            <p:ph sz="quarter" idx="1"/>
          </p:nvPr>
        </p:nvSpPr>
        <p:spPr/>
        <p:txBody>
          <a:bodyPr/>
          <a:lstStyle/>
          <a:p>
            <a:r>
              <a:rPr lang="en-US" dirty="0" smtClean="0"/>
              <a:t>What is taught</a:t>
            </a:r>
          </a:p>
          <a:p>
            <a:r>
              <a:rPr lang="en-US" dirty="0" smtClean="0"/>
              <a:t>How it is taught</a:t>
            </a:r>
          </a:p>
          <a:p>
            <a:r>
              <a:rPr lang="en-US" dirty="0"/>
              <a:t>P</a:t>
            </a:r>
            <a:r>
              <a:rPr lang="en-US" dirty="0" smtClean="0"/>
              <a:t>roducts students create </a:t>
            </a:r>
          </a:p>
          <a:p>
            <a:r>
              <a:rPr lang="en-US" dirty="0" smtClean="0"/>
              <a:t>Opportunities for learning organized into categories:</a:t>
            </a:r>
          </a:p>
          <a:p>
            <a:pPr lvl="1"/>
            <a:r>
              <a:rPr lang="en-US" dirty="0" smtClean="0"/>
              <a:t>Content – curriculum concepts and structure of knowledge </a:t>
            </a:r>
          </a:p>
          <a:p>
            <a:pPr lvl="1"/>
            <a:r>
              <a:rPr lang="en-US" dirty="0" smtClean="0"/>
              <a:t>Process – varied instructional techniques</a:t>
            </a:r>
          </a:p>
          <a:p>
            <a:pPr lvl="1"/>
            <a:r>
              <a:rPr lang="en-US" dirty="0" smtClean="0"/>
              <a:t>Product – student work to demonstrate learning</a:t>
            </a:r>
          </a:p>
          <a:p>
            <a:pPr marL="0" indent="0">
              <a:buNone/>
            </a:pPr>
            <a:endParaRPr lang="en-US" dirty="0"/>
          </a:p>
        </p:txBody>
      </p:sp>
    </p:spTree>
    <p:extLst>
      <p:ext uri="{BB962C8B-B14F-4D97-AF65-F5344CB8AC3E}">
        <p14:creationId xmlns:p14="http://schemas.microsoft.com/office/powerpoint/2010/main" val="1768659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a:t>
            </a:r>
            <a:endParaRPr lang="en-US" dirty="0"/>
          </a:p>
        </p:txBody>
      </p:sp>
      <p:sp>
        <p:nvSpPr>
          <p:cNvPr id="3" name="Content Placeholder 2"/>
          <p:cNvSpPr>
            <a:spLocks noGrp="1"/>
          </p:cNvSpPr>
          <p:nvPr>
            <p:ph sz="quarter" idx="1"/>
          </p:nvPr>
        </p:nvSpPr>
        <p:spPr/>
        <p:txBody>
          <a:bodyPr/>
          <a:lstStyle/>
          <a:p>
            <a:r>
              <a:rPr lang="en-US" dirty="0" smtClean="0"/>
              <a:t>But content, process, and product should be determined knowing students’ characteristics of</a:t>
            </a:r>
          </a:p>
          <a:p>
            <a:pPr lvl="1"/>
            <a:r>
              <a:rPr lang="en-US" dirty="0" smtClean="0"/>
              <a:t>Readiness – </a:t>
            </a:r>
            <a:r>
              <a:rPr lang="en-US" dirty="0"/>
              <a:t>l</a:t>
            </a:r>
            <a:r>
              <a:rPr lang="en-US" dirty="0" smtClean="0"/>
              <a:t>earning experiences aligned closely with students’ previous skills and understanding of a topic lead them to learn better</a:t>
            </a:r>
          </a:p>
          <a:p>
            <a:pPr marL="365760" lvl="1" indent="0">
              <a:buNone/>
            </a:pPr>
            <a:endParaRPr lang="en-US" dirty="0" smtClean="0"/>
          </a:p>
          <a:p>
            <a:pPr lvl="1"/>
            <a:r>
              <a:rPr lang="en-US" dirty="0" smtClean="0"/>
              <a:t>Learning Styles – </a:t>
            </a:r>
            <a:r>
              <a:rPr lang="en-US" dirty="0"/>
              <a:t>a</a:t>
            </a:r>
            <a:r>
              <a:rPr lang="en-US" dirty="0" smtClean="0"/>
              <a:t>llow students to create work according to their personal preferences and styles</a:t>
            </a:r>
          </a:p>
          <a:p>
            <a:pPr marL="365760" lvl="1" indent="0">
              <a:buNone/>
            </a:pPr>
            <a:endParaRPr lang="en-US" dirty="0" smtClean="0"/>
          </a:p>
          <a:p>
            <a:pPr lvl="1"/>
            <a:r>
              <a:rPr lang="en-US" dirty="0" smtClean="0"/>
              <a:t>Interests – topics that spark students get them more involved and they remember more of what is taught</a:t>
            </a:r>
            <a:endParaRPr lang="en-US" dirty="0"/>
          </a:p>
        </p:txBody>
      </p:sp>
    </p:spTree>
    <p:extLst>
      <p:ext uri="{BB962C8B-B14F-4D97-AF65-F5344CB8AC3E}">
        <p14:creationId xmlns:p14="http://schemas.microsoft.com/office/powerpoint/2010/main" val="368846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differentiation?</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447800" y="1752600"/>
            <a:ext cx="5739761" cy="430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65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371600" y="1676400"/>
            <a:ext cx="6045200" cy="453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87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7467600" cy="103663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br>
              <a:rPr lang="en-US" dirty="0" smtClean="0"/>
            </a:br>
            <a:r>
              <a:rPr lang="en-US" dirty="0"/>
              <a:t/>
            </a:r>
            <a:br>
              <a:rPr lang="en-US" dirty="0"/>
            </a:br>
            <a:r>
              <a:rPr lang="en-US" dirty="0"/>
              <a:t> </a:t>
            </a:r>
            <a:br>
              <a:rPr lang="en-US" dirty="0"/>
            </a:br>
            <a:r>
              <a:rPr lang="en-US" dirty="0"/>
              <a:t>From </a:t>
            </a:r>
            <a:r>
              <a:rPr lang="en-US" dirty="0" smtClean="0"/>
              <a:t/>
            </a:r>
            <a:br>
              <a:rPr lang="en-US" dirty="0" smtClean="0"/>
            </a:br>
            <a:r>
              <a:rPr lang="en-US" dirty="0" smtClean="0"/>
              <a:t>Palaeomagnetism </a:t>
            </a:r>
            <a:r>
              <a:rPr lang="en-US" dirty="0"/>
              <a:t>and plate tectonics</a:t>
            </a:r>
          </a:p>
        </p:txBody>
      </p:sp>
      <p:sp>
        <p:nvSpPr>
          <p:cNvPr id="5" name="Content Placeholder 4"/>
          <p:cNvSpPr>
            <a:spLocks noGrp="1"/>
          </p:cNvSpPr>
          <p:nvPr>
            <p:ph sz="quarter" idx="1"/>
          </p:nvPr>
        </p:nvSpPr>
        <p:spPr/>
        <p:txBody>
          <a:bodyPr/>
          <a:lstStyle/>
          <a:p>
            <a:pPr marL="0" indent="0">
              <a:buNone/>
            </a:pPr>
            <a:r>
              <a:rPr lang="en-US" dirty="0" smtClean="0"/>
              <a:t>“However </a:t>
            </a:r>
            <a:r>
              <a:rPr lang="en-US" dirty="0"/>
              <a:t>the primeval continents may have been originally distributed it seems probable that they have ever since been subjected to the effects sub-crustal currents, with occasional integrations into larger masses, akin to Wegner’s Pangaea, alternating with separation of which the geography of today is naturally the most familiar example</a:t>
            </a:r>
            <a:r>
              <a:rPr lang="en-US" dirty="0" smtClean="0"/>
              <a:t>.”</a:t>
            </a:r>
          </a:p>
          <a:p>
            <a:endParaRPr lang="en-US" dirty="0"/>
          </a:p>
          <a:p>
            <a:r>
              <a:rPr lang="en-US" dirty="0"/>
              <a:t>Author: M. W. McElhinny</a:t>
            </a:r>
          </a:p>
          <a:p>
            <a:pPr marL="0" indent="0">
              <a:buNone/>
            </a:pPr>
            <a:r>
              <a:rPr lang="en-US" dirty="0" smtClean="0"/>
              <a:t> </a:t>
            </a:r>
            <a:endParaRPr lang="en-US" dirty="0"/>
          </a:p>
        </p:txBody>
      </p:sp>
    </p:spTree>
    <p:extLst>
      <p:ext uri="{BB962C8B-B14F-4D97-AF65-F5344CB8AC3E}">
        <p14:creationId xmlns:p14="http://schemas.microsoft.com/office/powerpoint/2010/main" val="2183096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Products</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447800" y="1752600"/>
            <a:ext cx="6021916"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77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3" name="Content Placeholder 2"/>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72985" y="1923501"/>
            <a:ext cx="5636029" cy="4227022"/>
          </a:xfrm>
        </p:spPr>
      </p:pic>
    </p:spTree>
    <p:extLst>
      <p:ext uri="{BB962C8B-B14F-4D97-AF65-F5344CB8AC3E}">
        <p14:creationId xmlns:p14="http://schemas.microsoft.com/office/powerpoint/2010/main" val="1867724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00200" y="1828800"/>
            <a:ext cx="5029200" cy="4376911"/>
          </a:xfrm>
        </p:spPr>
      </p:pic>
    </p:spTree>
    <p:extLst>
      <p:ext uri="{BB962C8B-B14F-4D97-AF65-F5344CB8AC3E}">
        <p14:creationId xmlns:p14="http://schemas.microsoft.com/office/powerpoint/2010/main" val="2180947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Question</a:t>
            </a:r>
            <a:endParaRPr lang="en-US" dirty="0"/>
          </a:p>
        </p:txBody>
      </p:sp>
      <p:sp>
        <p:nvSpPr>
          <p:cNvPr id="3" name="Content Placeholder 2"/>
          <p:cNvSpPr>
            <a:spLocks noGrp="1"/>
          </p:cNvSpPr>
          <p:nvPr>
            <p:ph sz="quarter" idx="1"/>
          </p:nvPr>
        </p:nvSpPr>
        <p:spPr/>
        <p:txBody>
          <a:bodyPr/>
          <a:lstStyle/>
          <a:p>
            <a:r>
              <a:rPr lang="en-US" dirty="0" smtClean="0"/>
              <a:t>Describe how tectonic activity creates landforms.</a:t>
            </a:r>
          </a:p>
          <a:p>
            <a:endParaRPr lang="en-US" dirty="0"/>
          </a:p>
          <a:p>
            <a:r>
              <a:rPr lang="en-US" smtClean="0"/>
              <a:t>How does…</a:t>
            </a:r>
            <a:endParaRPr lang="en-US" dirty="0"/>
          </a:p>
        </p:txBody>
      </p:sp>
    </p:spTree>
    <p:extLst>
      <p:ext uri="{BB962C8B-B14F-4D97-AF65-F5344CB8AC3E}">
        <p14:creationId xmlns:p14="http://schemas.microsoft.com/office/powerpoint/2010/main" val="104755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2</a:t>
            </a:r>
            <a:endParaRPr lang="en-US" dirty="0"/>
          </a:p>
        </p:txBody>
      </p:sp>
      <p:sp>
        <p:nvSpPr>
          <p:cNvPr id="4" name="Text Placeholder 3"/>
          <p:cNvSpPr>
            <a:spLocks noGrp="1"/>
          </p:cNvSpPr>
          <p:nvPr>
            <p:ph type="body" idx="2"/>
          </p:nvPr>
        </p:nvSpPr>
        <p:spPr/>
        <p:txBody>
          <a:bodyPr/>
          <a:lstStyle/>
          <a:p>
            <a:r>
              <a:rPr lang="en-US" dirty="0" smtClean="0"/>
              <a:t>15 minutes</a:t>
            </a:r>
            <a:endParaRPr lang="en-US" dirty="0"/>
          </a:p>
        </p:txBody>
      </p:sp>
      <p:sp>
        <p:nvSpPr>
          <p:cNvPr id="3" name="Content Placeholder 2"/>
          <p:cNvSpPr>
            <a:spLocks noGrp="1"/>
          </p:cNvSpPr>
          <p:nvPr>
            <p:ph sz="quarter" idx="1"/>
          </p:nvPr>
        </p:nvSpPr>
        <p:spPr/>
        <p:txBody>
          <a:bodyPr/>
          <a:lstStyle/>
          <a:p>
            <a:r>
              <a:rPr lang="en-US" dirty="0" smtClean="0"/>
              <a:t>1. Read the handout on Plate Tectonics</a:t>
            </a:r>
          </a:p>
          <a:p>
            <a:r>
              <a:rPr lang="en-US" dirty="0" smtClean="0"/>
              <a:t>2. As you read, put a check (  ) by the big ideas</a:t>
            </a:r>
          </a:p>
          <a:p>
            <a:r>
              <a:rPr lang="en-US" dirty="0" smtClean="0"/>
              <a:t>3. Share with your table if you felt your reading was:</a:t>
            </a:r>
          </a:p>
          <a:p>
            <a:pPr lvl="1"/>
            <a:r>
              <a:rPr lang="en-US" dirty="0" smtClean="0"/>
              <a:t>Easy</a:t>
            </a:r>
          </a:p>
          <a:p>
            <a:pPr lvl="1"/>
            <a:r>
              <a:rPr lang="en-US" dirty="0" smtClean="0"/>
              <a:t>Moderate</a:t>
            </a:r>
          </a:p>
          <a:p>
            <a:pPr lvl="1"/>
            <a:r>
              <a:rPr lang="en-US" dirty="0" smtClean="0"/>
              <a:t>Challenging</a:t>
            </a:r>
          </a:p>
          <a:p>
            <a:pPr lvl="1"/>
            <a:r>
              <a:rPr lang="en-US" dirty="0" smtClean="0"/>
              <a:t>Difficult </a:t>
            </a:r>
            <a:endParaRPr lang="en-US" dirty="0"/>
          </a:p>
        </p:txBody>
      </p:sp>
    </p:spTree>
    <p:extLst>
      <p:ext uri="{BB962C8B-B14F-4D97-AF65-F5344CB8AC3E}">
        <p14:creationId xmlns:p14="http://schemas.microsoft.com/office/powerpoint/2010/main" val="1490135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 Activity </a:t>
            </a:r>
            <a:r>
              <a:rPr lang="en-US" dirty="0"/>
              <a:t>5</a:t>
            </a:r>
          </a:p>
        </p:txBody>
      </p:sp>
      <p:sp>
        <p:nvSpPr>
          <p:cNvPr id="6" name="Text Placeholder 5"/>
          <p:cNvSpPr>
            <a:spLocks noGrp="1"/>
          </p:cNvSpPr>
          <p:nvPr>
            <p:ph type="body" idx="2"/>
          </p:nvPr>
        </p:nvSpPr>
        <p:spPr/>
        <p:txBody>
          <a:bodyPr/>
          <a:lstStyle/>
          <a:p>
            <a:r>
              <a:rPr lang="en-US" dirty="0" smtClean="0"/>
              <a:t>5 minutes</a:t>
            </a:r>
            <a:endParaRPr lang="en-US" dirty="0"/>
          </a:p>
        </p:txBody>
      </p:sp>
      <p:sp>
        <p:nvSpPr>
          <p:cNvPr id="5" name="Content Placeholder 4"/>
          <p:cNvSpPr>
            <a:spLocks noGrp="1"/>
          </p:cNvSpPr>
          <p:nvPr>
            <p:ph sz="quarter" idx="1"/>
          </p:nvPr>
        </p:nvSpPr>
        <p:spPr/>
        <p:txBody>
          <a:bodyPr/>
          <a:lstStyle/>
          <a:p>
            <a:endParaRPr lang="en-US" dirty="0" smtClean="0"/>
          </a:p>
          <a:p>
            <a:r>
              <a:rPr lang="en-US" dirty="0" smtClean="0"/>
              <a:t>Look at the bottom right hand corner of your paper</a:t>
            </a:r>
          </a:p>
          <a:p>
            <a:pPr lvl="1"/>
            <a:r>
              <a:rPr lang="en-US" dirty="0" smtClean="0"/>
              <a:t>Star – 5</a:t>
            </a:r>
            <a:r>
              <a:rPr lang="en-US" baseline="30000" dirty="0" smtClean="0"/>
              <a:t>th</a:t>
            </a:r>
            <a:r>
              <a:rPr lang="en-US" dirty="0" smtClean="0"/>
              <a:t> grade</a:t>
            </a:r>
          </a:p>
          <a:p>
            <a:pPr lvl="1"/>
            <a:r>
              <a:rPr lang="en-US" dirty="0" smtClean="0"/>
              <a:t>Circle – 5</a:t>
            </a:r>
            <a:r>
              <a:rPr lang="en-US" baseline="30000" dirty="0" smtClean="0"/>
              <a:t>th</a:t>
            </a:r>
            <a:r>
              <a:rPr lang="en-US" dirty="0" smtClean="0"/>
              <a:t> grade</a:t>
            </a:r>
          </a:p>
          <a:p>
            <a:pPr lvl="1"/>
            <a:r>
              <a:rPr lang="en-US" dirty="0" smtClean="0"/>
              <a:t>Square – 7</a:t>
            </a:r>
            <a:r>
              <a:rPr lang="en-US" baseline="30000" dirty="0" smtClean="0"/>
              <a:t>th</a:t>
            </a:r>
            <a:r>
              <a:rPr lang="en-US" dirty="0" smtClean="0"/>
              <a:t> grade</a:t>
            </a:r>
          </a:p>
          <a:p>
            <a:pPr lvl="1"/>
            <a:r>
              <a:rPr lang="en-US" dirty="0" smtClean="0"/>
              <a:t>Triangle – 8</a:t>
            </a:r>
            <a:r>
              <a:rPr lang="en-US" baseline="30000" dirty="0" smtClean="0"/>
              <a:t>th</a:t>
            </a:r>
            <a:r>
              <a:rPr lang="en-US" dirty="0" smtClean="0"/>
              <a:t> grade</a:t>
            </a:r>
            <a:endParaRPr lang="en-US" dirty="0"/>
          </a:p>
          <a:p>
            <a:pPr marL="365760" lvl="1" indent="0">
              <a:buNone/>
            </a:pPr>
            <a:endParaRPr lang="en-US" dirty="0" smtClean="0"/>
          </a:p>
          <a:p>
            <a:pPr marL="365760" lvl="1" indent="0">
              <a:buNone/>
            </a:pPr>
            <a:endParaRPr lang="en-US" dirty="0"/>
          </a:p>
          <a:p>
            <a:pPr marL="365760" lvl="1" indent="0">
              <a:buNone/>
            </a:pPr>
            <a:endParaRPr lang="en-US" dirty="0" smtClean="0"/>
          </a:p>
          <a:p>
            <a:pPr marL="365760" lvl="1" indent="0">
              <a:buNone/>
            </a:pPr>
            <a:endParaRPr lang="en-US" dirty="0" smtClean="0"/>
          </a:p>
          <a:p>
            <a:pPr marL="365760" lvl="1" indent="0">
              <a:buNone/>
            </a:pPr>
            <a:endParaRPr lang="en-US" dirty="0"/>
          </a:p>
          <a:p>
            <a:pPr marL="365760" lvl="1" indent="0">
              <a:buNone/>
            </a:pPr>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4219643428"/>
              </p:ext>
            </p:extLst>
          </p:nvPr>
        </p:nvGraphicFramePr>
        <p:xfrm>
          <a:off x="381000" y="3429000"/>
          <a:ext cx="5562600" cy="2225040"/>
        </p:xfrm>
        <a:graphic>
          <a:graphicData uri="http://schemas.openxmlformats.org/drawingml/2006/table">
            <a:tbl>
              <a:tblPr firstRow="1" bandRow="1">
                <a:tableStyleId>{5C22544A-7EE6-4342-B048-85BDC9FD1C3A}</a:tableStyleId>
              </a:tblPr>
              <a:tblGrid>
                <a:gridCol w="2781300"/>
                <a:gridCol w="2781300"/>
              </a:tblGrid>
              <a:tr h="370840">
                <a:tc>
                  <a:txBody>
                    <a:bodyPr/>
                    <a:lstStyle/>
                    <a:p>
                      <a:r>
                        <a:rPr lang="en-US" sz="1400" dirty="0" smtClean="0"/>
                        <a:t>5</a:t>
                      </a:r>
                      <a:r>
                        <a:rPr lang="en-US" sz="1400" baseline="30000" dirty="0" smtClean="0"/>
                        <a:t>th</a:t>
                      </a:r>
                      <a:r>
                        <a:rPr lang="en-US" sz="1400" dirty="0" smtClean="0"/>
                        <a:t> Grade</a:t>
                      </a:r>
                      <a:endParaRPr lang="en-US" sz="1400" dirty="0"/>
                    </a:p>
                  </a:txBody>
                  <a:tcPr/>
                </a:tc>
                <a:tc>
                  <a:txBody>
                    <a:bodyPr/>
                    <a:lstStyle/>
                    <a:p>
                      <a:r>
                        <a:rPr lang="en-US" sz="1400" dirty="0" smtClean="0"/>
                        <a:t>8</a:t>
                      </a:r>
                      <a:r>
                        <a:rPr lang="en-US" sz="1400" baseline="30000" dirty="0" smtClean="0"/>
                        <a:t>th</a:t>
                      </a:r>
                      <a:r>
                        <a:rPr lang="en-US" sz="1400" dirty="0" smtClean="0"/>
                        <a:t> Grade</a:t>
                      </a:r>
                      <a:endParaRPr lang="en-US" sz="1400" dirty="0"/>
                    </a:p>
                  </a:txBody>
                  <a:tcPr/>
                </a:tc>
              </a:tr>
              <a:tr h="370840">
                <a:tc>
                  <a:txBody>
                    <a:bodyPr/>
                    <a:lstStyle/>
                    <a:p>
                      <a:r>
                        <a:rPr lang="en-US" sz="1400" dirty="0" smtClean="0"/>
                        <a:t>#</a:t>
                      </a:r>
                      <a:r>
                        <a:rPr lang="en-US" sz="1400" baseline="0" dirty="0" smtClean="0"/>
                        <a:t> of sentences 16 </a:t>
                      </a:r>
                      <a:endParaRPr lang="en-US" sz="1400" dirty="0"/>
                    </a:p>
                  </a:txBody>
                  <a:tcPr/>
                </a:tc>
                <a:tc>
                  <a:txBody>
                    <a:bodyPr/>
                    <a:lstStyle/>
                    <a:p>
                      <a:r>
                        <a:rPr lang="en-US" sz="1400" dirty="0" smtClean="0"/>
                        <a:t># of sentences</a:t>
                      </a:r>
                      <a:r>
                        <a:rPr lang="en-US" sz="1400" baseline="0" dirty="0" smtClean="0"/>
                        <a:t> 12</a:t>
                      </a:r>
                      <a:endParaRPr lang="en-US" sz="1400" dirty="0"/>
                    </a:p>
                  </a:txBody>
                  <a:tcPr/>
                </a:tc>
              </a:tr>
              <a:tr h="370840">
                <a:tc>
                  <a:txBody>
                    <a:bodyPr/>
                    <a:lstStyle/>
                    <a:p>
                      <a:r>
                        <a:rPr lang="en-US" sz="1400" dirty="0" smtClean="0"/>
                        <a:t># of words 107</a:t>
                      </a:r>
                      <a:endParaRPr lang="en-US" sz="1400" dirty="0"/>
                    </a:p>
                  </a:txBody>
                  <a:tcPr/>
                </a:tc>
                <a:tc>
                  <a:txBody>
                    <a:bodyPr/>
                    <a:lstStyle/>
                    <a:p>
                      <a:r>
                        <a:rPr lang="en-US" sz="1400" dirty="0" smtClean="0"/>
                        <a:t># of words</a:t>
                      </a:r>
                      <a:r>
                        <a:rPr lang="en-US" sz="1400" baseline="0" dirty="0" smtClean="0"/>
                        <a:t> 114</a:t>
                      </a:r>
                      <a:endParaRPr lang="en-US" sz="1400" dirty="0"/>
                    </a:p>
                  </a:txBody>
                  <a:tcPr/>
                </a:tc>
              </a:tr>
              <a:tr h="370840">
                <a:tc>
                  <a:txBody>
                    <a:bodyPr/>
                    <a:lstStyle/>
                    <a:p>
                      <a:r>
                        <a:rPr lang="en-US" sz="1400" dirty="0" smtClean="0"/>
                        <a:t># of complex words 6</a:t>
                      </a:r>
                      <a:endParaRPr lang="en-US" sz="1400" dirty="0"/>
                    </a:p>
                  </a:txBody>
                  <a:tcPr/>
                </a:tc>
                <a:tc>
                  <a:txBody>
                    <a:bodyPr/>
                    <a:lstStyle/>
                    <a:p>
                      <a:r>
                        <a:rPr lang="en-US" sz="1400" dirty="0" smtClean="0"/>
                        <a:t># of complex</a:t>
                      </a:r>
                      <a:r>
                        <a:rPr lang="en-US" sz="1400" baseline="0" dirty="0" smtClean="0"/>
                        <a:t> words 14</a:t>
                      </a:r>
                      <a:endParaRPr lang="en-US" sz="1400" dirty="0"/>
                    </a:p>
                  </a:txBody>
                  <a:tcPr/>
                </a:tc>
              </a:tr>
              <a:tr h="370840">
                <a:tc>
                  <a:txBody>
                    <a:bodyPr/>
                    <a:lstStyle/>
                    <a:p>
                      <a:r>
                        <a:rPr lang="en-US" sz="1400" dirty="0" smtClean="0"/>
                        <a:t>Words</a:t>
                      </a:r>
                      <a:r>
                        <a:rPr lang="en-US" sz="1400" baseline="0" dirty="0" smtClean="0"/>
                        <a:t> per sentence 6.7</a:t>
                      </a:r>
                      <a:endParaRPr lang="en-US" sz="1400" dirty="0"/>
                    </a:p>
                  </a:txBody>
                  <a:tcPr/>
                </a:tc>
                <a:tc>
                  <a:txBody>
                    <a:bodyPr/>
                    <a:lstStyle/>
                    <a:p>
                      <a:r>
                        <a:rPr lang="en-US" sz="1400" dirty="0" smtClean="0"/>
                        <a:t>Words per sentence 9.5</a:t>
                      </a:r>
                      <a:endParaRPr lang="en-US" sz="1400" dirty="0"/>
                    </a:p>
                  </a:txBody>
                  <a:tcPr/>
                </a:tc>
              </a:tr>
              <a:tr h="370840">
                <a:tc>
                  <a:txBody>
                    <a:bodyPr/>
                    <a:lstStyle/>
                    <a:p>
                      <a:r>
                        <a:rPr lang="en-US" sz="1400" dirty="0" smtClean="0"/>
                        <a:t>Syllables</a:t>
                      </a:r>
                      <a:r>
                        <a:rPr lang="en-US" sz="1400" baseline="0" dirty="0" smtClean="0"/>
                        <a:t> per word 1.2</a:t>
                      </a:r>
                      <a:endParaRPr lang="en-US" sz="1400" dirty="0"/>
                    </a:p>
                  </a:txBody>
                  <a:tcPr/>
                </a:tc>
                <a:tc>
                  <a:txBody>
                    <a:bodyPr/>
                    <a:lstStyle/>
                    <a:p>
                      <a:r>
                        <a:rPr lang="en-US" sz="1400" dirty="0" smtClean="0"/>
                        <a:t>Syllables</a:t>
                      </a:r>
                      <a:r>
                        <a:rPr lang="en-US" sz="1400" baseline="0" dirty="0" smtClean="0"/>
                        <a:t> per word 1.4</a:t>
                      </a:r>
                      <a:endParaRPr lang="en-US" sz="1400" dirty="0"/>
                    </a:p>
                  </a:txBody>
                  <a:tcPr/>
                </a:tc>
              </a:tr>
            </a:tbl>
          </a:graphicData>
        </a:graphic>
      </p:graphicFrame>
    </p:spTree>
    <p:extLst>
      <p:ext uri="{BB962C8B-B14F-4D97-AF65-F5344CB8AC3E}">
        <p14:creationId xmlns:p14="http://schemas.microsoft.com/office/powerpoint/2010/main" val="532336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sz="quarter" idx="1"/>
          </p:nvPr>
        </p:nvSpPr>
        <p:spPr/>
        <p:txBody>
          <a:bodyPr/>
          <a:lstStyle/>
          <a:p>
            <a:r>
              <a:rPr lang="en-US" dirty="0" smtClean="0"/>
              <a:t>Duke and Pearson suggest these steps:</a:t>
            </a:r>
          </a:p>
          <a:p>
            <a:pPr lvl="1"/>
            <a:r>
              <a:rPr lang="en-US" dirty="0" smtClean="0"/>
              <a:t>Delete unnecessary material</a:t>
            </a:r>
          </a:p>
          <a:p>
            <a:pPr lvl="1"/>
            <a:r>
              <a:rPr lang="en-US" dirty="0" smtClean="0"/>
              <a:t>Delete redundant material</a:t>
            </a:r>
          </a:p>
          <a:p>
            <a:pPr lvl="1"/>
            <a:r>
              <a:rPr lang="en-US" dirty="0" smtClean="0"/>
              <a:t>Provide a name for categories or list of details</a:t>
            </a:r>
          </a:p>
          <a:p>
            <a:pPr lvl="1"/>
            <a:r>
              <a:rPr lang="en-US" dirty="0" smtClean="0"/>
              <a:t>Identify and use the author’s main purpose</a:t>
            </a:r>
          </a:p>
          <a:p>
            <a:pPr lvl="1"/>
            <a:r>
              <a:rPr lang="en-US" dirty="0" smtClean="0"/>
              <a:t>Select or construct a topic sentence</a:t>
            </a:r>
          </a:p>
          <a:p>
            <a:pPr marL="365760" lvl="1" indent="0">
              <a:buNone/>
            </a:pPr>
            <a:endParaRPr lang="en-US" dirty="0" smtClean="0"/>
          </a:p>
          <a:p>
            <a:pPr marL="365760" lvl="1" indent="0">
              <a:buNone/>
            </a:pPr>
            <a:r>
              <a:rPr lang="en-US" dirty="0" smtClean="0"/>
              <a:t>What is a tectonic plate?  General Comprehension question.</a:t>
            </a:r>
            <a:endParaRPr lang="en-US" dirty="0"/>
          </a:p>
        </p:txBody>
      </p:sp>
    </p:spTree>
    <p:extLst>
      <p:ext uri="{BB962C8B-B14F-4D97-AF65-F5344CB8AC3E}">
        <p14:creationId xmlns:p14="http://schemas.microsoft.com/office/powerpoint/2010/main" val="1818692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 Summary - Strategy</a:t>
            </a:r>
            <a:endParaRPr lang="en-US" dirty="0"/>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3926732876"/>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74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 What is it?</a:t>
            </a:r>
            <a:endParaRPr lang="en-US" dirty="0"/>
          </a:p>
        </p:txBody>
      </p:sp>
      <p:sp>
        <p:nvSpPr>
          <p:cNvPr id="3" name="Content Placeholder 2"/>
          <p:cNvSpPr>
            <a:spLocks noGrp="1"/>
          </p:cNvSpPr>
          <p:nvPr>
            <p:ph sz="quarter" idx="1"/>
          </p:nvPr>
        </p:nvSpPr>
        <p:spPr/>
        <p:txBody>
          <a:bodyPr/>
          <a:lstStyle/>
          <a:p>
            <a:r>
              <a:rPr lang="en-US" dirty="0" smtClean="0"/>
              <a:t>Varies by subject</a:t>
            </a:r>
          </a:p>
          <a:p>
            <a:r>
              <a:rPr lang="en-US" dirty="0" smtClean="0"/>
              <a:t>Involves deleting </a:t>
            </a:r>
          </a:p>
          <a:p>
            <a:r>
              <a:rPr lang="en-US" dirty="0" smtClean="0"/>
              <a:t>Is not retelling</a:t>
            </a:r>
          </a:p>
          <a:p>
            <a:r>
              <a:rPr lang="en-US" dirty="0" smtClean="0"/>
              <a:t>Builds on retelling</a:t>
            </a:r>
          </a:p>
          <a:p>
            <a:r>
              <a:rPr lang="en-US" dirty="0" smtClean="0"/>
              <a:t>Requires decision making</a:t>
            </a:r>
          </a:p>
          <a:p>
            <a:r>
              <a:rPr lang="en-US" dirty="0" smtClean="0"/>
              <a:t>Improves comprehension</a:t>
            </a:r>
          </a:p>
          <a:p>
            <a:endParaRPr lang="en-US" dirty="0" smtClean="0"/>
          </a:p>
          <a:p>
            <a:endParaRPr lang="en-US" dirty="0"/>
          </a:p>
        </p:txBody>
      </p:sp>
    </p:spTree>
    <p:extLst>
      <p:ext uri="{BB962C8B-B14F-4D97-AF65-F5344CB8AC3E}">
        <p14:creationId xmlns:p14="http://schemas.microsoft.com/office/powerpoint/2010/main" val="2444476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Disciplinary Literacy Standards Science</a:t>
            </a:r>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1">
                    <a:lumMod val="75000"/>
                  </a:schemeClr>
                </a:solidFill>
              </a:rPr>
              <a:t>CCSS.ELA-Literacy.RST.6-8.2</a:t>
            </a:r>
            <a:r>
              <a:rPr lang="en-US" dirty="0" smtClean="0"/>
              <a:t> </a:t>
            </a:r>
            <a:r>
              <a:rPr lang="en-US" sz="2000" dirty="0"/>
              <a:t>Determine the central ideas or conclusions of a text; provide an accurate summary of the text distinct from prior knowledge or opinions</a:t>
            </a:r>
            <a:r>
              <a:rPr lang="en-US" sz="2000" dirty="0" smtClean="0"/>
              <a:t>.</a:t>
            </a:r>
            <a:endParaRPr lang="en-US" sz="2000" dirty="0"/>
          </a:p>
          <a:p>
            <a:r>
              <a:rPr lang="en-US" dirty="0">
                <a:solidFill>
                  <a:schemeClr val="accent1">
                    <a:lumMod val="75000"/>
                  </a:schemeClr>
                </a:solidFill>
              </a:rPr>
              <a:t>CCSS.ELA-Literacy.RST.6-8.5</a:t>
            </a:r>
            <a:r>
              <a:rPr lang="en-US" dirty="0"/>
              <a:t> </a:t>
            </a:r>
            <a:r>
              <a:rPr lang="en-US" sz="2000" dirty="0"/>
              <a:t>Analyze the structure an author uses to organize a text, including how the major sections contribute to the whole and to an understanding of the topic.</a:t>
            </a:r>
            <a:endParaRPr lang="en-US" sz="2000" dirty="0" smtClean="0"/>
          </a:p>
          <a:p>
            <a:r>
              <a:rPr lang="en-US" dirty="0" smtClean="0">
                <a:solidFill>
                  <a:schemeClr val="accent1">
                    <a:lumMod val="75000"/>
                  </a:schemeClr>
                </a:solidFill>
              </a:rPr>
              <a:t>CCSS.ELA-Literacy.RST.6-8.10</a:t>
            </a:r>
            <a:r>
              <a:rPr lang="en-US" dirty="0" smtClean="0"/>
              <a:t> </a:t>
            </a:r>
            <a:r>
              <a:rPr lang="en-US" sz="2000" dirty="0"/>
              <a:t>By the end of grade 8, read and comprehend science/technical texts in the grades 6–8 text complexity band independently and proficiently</a:t>
            </a:r>
          </a:p>
        </p:txBody>
      </p:sp>
    </p:spTree>
    <p:extLst>
      <p:ext uri="{BB962C8B-B14F-4D97-AF65-F5344CB8AC3E}">
        <p14:creationId xmlns:p14="http://schemas.microsoft.com/office/powerpoint/2010/main" val="3922212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What is the significant concept underlying this sentence?</a:t>
            </a:r>
            <a:endParaRPr lang="en-US" dirty="0"/>
          </a:p>
        </p:txBody>
      </p:sp>
    </p:spTree>
    <p:extLst>
      <p:ext uri="{BB962C8B-B14F-4D97-AF65-F5344CB8AC3E}">
        <p14:creationId xmlns:p14="http://schemas.microsoft.com/office/powerpoint/2010/main" val="3988562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Comprehension Instruction</a:t>
            </a:r>
          </a:p>
        </p:txBody>
      </p:sp>
      <p:sp>
        <p:nvSpPr>
          <p:cNvPr id="3" name="Content Placeholder 2"/>
          <p:cNvSpPr>
            <a:spLocks noGrp="1"/>
          </p:cNvSpPr>
          <p:nvPr>
            <p:ph sz="quarter" idx="1"/>
          </p:nvPr>
        </p:nvSpPr>
        <p:spPr/>
        <p:txBody>
          <a:bodyPr>
            <a:normAutofit fontScale="77500" lnSpcReduction="20000"/>
          </a:bodyPr>
          <a:lstStyle/>
          <a:p>
            <a:r>
              <a:rPr lang="en-US" dirty="0" smtClean="0"/>
              <a:t>Comprehension </a:t>
            </a:r>
            <a:r>
              <a:rPr lang="en-US" dirty="0"/>
              <a:t>is defined as “intentional thinking during which meaning is constructed through interactions between text and reader” (Harris &amp; Hodges, 1995). Thus, readers derive meaning from text when they engage in intentional, problem solving thinking processes. The data suggest that text comprehension is enhanced when readers actively relate the ideas represented in print to their own knowledge and experiences and construct mental representations in memory.</a:t>
            </a:r>
          </a:p>
          <a:p>
            <a:endParaRPr lang="en-US" dirty="0"/>
          </a:p>
          <a:p>
            <a:r>
              <a:rPr lang="en-US" dirty="0"/>
              <a:t>The rationale for the explicit teaching of comprehension skills is that comprehension can be improved by teaching students to use specific cognitive strategies or to reason strategically when they encounter barriers to understanding what they are reading. Readers acquire these strategies informally to some extent, but explicit or formal instruction in the application of comprehension strategies has been shown to be highly effective in enhancing understanding. The teacher generally demonstrates such strategies for students until the students are able to carry them out independently.</a:t>
            </a:r>
          </a:p>
        </p:txBody>
      </p:sp>
    </p:spTree>
    <p:extLst>
      <p:ext uri="{BB962C8B-B14F-4D97-AF65-F5344CB8AC3E}">
        <p14:creationId xmlns:p14="http://schemas.microsoft.com/office/powerpoint/2010/main" val="2660272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 vs. modification</a:t>
            </a:r>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19200" y="1714978"/>
            <a:ext cx="6096000"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94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and Science Teacher </a:t>
            </a:r>
            <a:endParaRPr lang="en-US" dirty="0"/>
          </a:p>
        </p:txBody>
      </p:sp>
      <p:sp>
        <p:nvSpPr>
          <p:cNvPr id="5" name="Content Placeholder 4"/>
          <p:cNvSpPr>
            <a:spLocks noGrp="1"/>
          </p:cNvSpPr>
          <p:nvPr>
            <p:ph sz="quarter" idx="2"/>
          </p:nvPr>
        </p:nvSpPr>
        <p:spPr/>
        <p:txBody>
          <a:bodyPr>
            <a:normAutofit fontScale="77500" lnSpcReduction="20000"/>
          </a:bodyPr>
          <a:lstStyle/>
          <a:p>
            <a:pPr lvl="1"/>
            <a:r>
              <a:rPr lang="en-US" dirty="0"/>
              <a:t>Content – </a:t>
            </a:r>
            <a:r>
              <a:rPr lang="en-US" dirty="0" smtClean="0"/>
              <a:t>structure </a:t>
            </a:r>
            <a:r>
              <a:rPr lang="en-US" dirty="0"/>
              <a:t>of knowledge </a:t>
            </a:r>
          </a:p>
          <a:p>
            <a:pPr lvl="1"/>
            <a:r>
              <a:rPr lang="en-US" dirty="0"/>
              <a:t>Process – </a:t>
            </a:r>
            <a:r>
              <a:rPr lang="en-US" dirty="0" smtClean="0"/>
              <a:t>instructional </a:t>
            </a:r>
            <a:r>
              <a:rPr lang="en-US" dirty="0"/>
              <a:t>techniques</a:t>
            </a:r>
          </a:p>
          <a:p>
            <a:pPr lvl="1"/>
            <a:r>
              <a:rPr lang="en-US" dirty="0"/>
              <a:t>Product – </a:t>
            </a:r>
            <a:r>
              <a:rPr lang="en-US" dirty="0" smtClean="0"/>
              <a:t>demonstrations of </a:t>
            </a:r>
            <a:r>
              <a:rPr lang="en-US" dirty="0"/>
              <a:t>learning</a:t>
            </a:r>
          </a:p>
          <a:p>
            <a:pPr lvl="1"/>
            <a:r>
              <a:rPr lang="en-US" dirty="0"/>
              <a:t>Readiness – learning experiences aligned closely with students’ previous skills and understanding of a topic </a:t>
            </a:r>
            <a:endParaRPr lang="en-US" dirty="0" smtClean="0"/>
          </a:p>
          <a:p>
            <a:pPr lvl="1"/>
            <a:r>
              <a:rPr lang="en-US" dirty="0"/>
              <a:t>L</a:t>
            </a:r>
            <a:r>
              <a:rPr lang="en-US" dirty="0" smtClean="0"/>
              <a:t>earning </a:t>
            </a:r>
            <a:r>
              <a:rPr lang="en-US" dirty="0"/>
              <a:t>Styles – allow students to create work according to their personal preferences and </a:t>
            </a:r>
            <a:r>
              <a:rPr lang="en-US" dirty="0" smtClean="0"/>
              <a:t>styles</a:t>
            </a:r>
            <a:endParaRPr lang="en-US" dirty="0"/>
          </a:p>
          <a:p>
            <a:pPr lvl="1"/>
            <a:r>
              <a:rPr lang="en-US" dirty="0"/>
              <a:t>Interests – topics that spark students get them more involved and they remember more of what is taught</a:t>
            </a:r>
          </a:p>
          <a:p>
            <a:pPr marL="0" indent="0">
              <a:buNone/>
            </a:pPr>
            <a:endParaRPr lang="en-US" dirty="0"/>
          </a:p>
          <a:p>
            <a:endParaRPr lang="en-US" dirty="0"/>
          </a:p>
        </p:txBody>
      </p:sp>
      <p:sp>
        <p:nvSpPr>
          <p:cNvPr id="7" name="Content Placeholder 6"/>
          <p:cNvSpPr>
            <a:spLocks noGrp="1"/>
          </p:cNvSpPr>
          <p:nvPr>
            <p:ph sz="quarter" idx="4"/>
          </p:nvPr>
        </p:nvSpPr>
        <p:spPr/>
        <p:txBody>
          <a:bodyPr>
            <a:normAutofit/>
          </a:bodyPr>
          <a:lstStyle/>
          <a:p>
            <a:r>
              <a:rPr lang="en-US" sz="1600" dirty="0" smtClean="0"/>
              <a:t>Content</a:t>
            </a:r>
          </a:p>
          <a:p>
            <a:pPr lvl="1"/>
            <a:r>
              <a:rPr lang="en-US" sz="1600" dirty="0" smtClean="0"/>
              <a:t>Science teacher knows his/her subject best  but,</a:t>
            </a:r>
          </a:p>
          <a:p>
            <a:r>
              <a:rPr lang="en-US" sz="1600" dirty="0" smtClean="0"/>
              <a:t>Content, process, and product may require collaboration </a:t>
            </a:r>
          </a:p>
          <a:p>
            <a:pPr lvl="1"/>
            <a:r>
              <a:rPr lang="en-US" sz="1600" dirty="0" smtClean="0"/>
              <a:t>ELA teachers should have running records of student reading ability</a:t>
            </a:r>
          </a:p>
          <a:p>
            <a:pPr lvl="1"/>
            <a:r>
              <a:rPr lang="en-US" sz="1600" dirty="0" smtClean="0"/>
              <a:t>ELA teachers usually know learning styles of students</a:t>
            </a:r>
          </a:p>
          <a:p>
            <a:pPr lvl="1"/>
            <a:r>
              <a:rPr lang="en-US" sz="1600" dirty="0" smtClean="0"/>
              <a:t>ELA teachers often have more access to student interests</a:t>
            </a:r>
            <a:endParaRPr lang="en-US" sz="1600" dirty="0"/>
          </a:p>
        </p:txBody>
      </p:sp>
      <p:sp>
        <p:nvSpPr>
          <p:cNvPr id="4" name="Text Placeholder 3"/>
          <p:cNvSpPr>
            <a:spLocks noGrp="1"/>
          </p:cNvSpPr>
          <p:nvPr>
            <p:ph type="body" sz="quarter" idx="1"/>
          </p:nvPr>
        </p:nvSpPr>
        <p:spPr/>
        <p:txBody>
          <a:bodyPr/>
          <a:lstStyle/>
          <a:p>
            <a:r>
              <a:rPr lang="en-US" dirty="0" smtClean="0"/>
              <a:t>Differentiation Includes</a:t>
            </a:r>
            <a:endParaRPr lang="en-US" dirty="0"/>
          </a:p>
        </p:txBody>
      </p:sp>
      <p:sp>
        <p:nvSpPr>
          <p:cNvPr id="6" name="Text Placeholder 5"/>
          <p:cNvSpPr>
            <a:spLocks noGrp="1"/>
          </p:cNvSpPr>
          <p:nvPr>
            <p:ph type="body" sz="quarter" idx="3"/>
          </p:nvPr>
        </p:nvSpPr>
        <p:spPr/>
        <p:txBody>
          <a:bodyPr/>
          <a:lstStyle/>
          <a:p>
            <a:r>
              <a:rPr lang="en-US" dirty="0" smtClean="0"/>
              <a:t>Teacher Collaboration</a:t>
            </a:r>
            <a:endParaRPr lang="en-US" dirty="0"/>
          </a:p>
        </p:txBody>
      </p:sp>
    </p:spTree>
    <p:extLst>
      <p:ext uri="{BB962C8B-B14F-4D97-AF65-F5344CB8AC3E}">
        <p14:creationId xmlns:p14="http://schemas.microsoft.com/office/powerpoint/2010/main" val="3802862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Framed Outline Strategy</a:t>
            </a:r>
            <a:endParaRPr lang="en-US" dirty="0"/>
          </a:p>
        </p:txBody>
      </p:sp>
      <p:sp>
        <p:nvSpPr>
          <p:cNvPr id="3" name="Content Placeholder 2"/>
          <p:cNvSpPr>
            <a:spLocks noGrp="1"/>
          </p:cNvSpPr>
          <p:nvPr>
            <p:ph sz="quarter" idx="1"/>
          </p:nvPr>
        </p:nvSpPr>
        <p:spPr/>
        <p:txBody>
          <a:bodyPr/>
          <a:lstStyle/>
          <a:p>
            <a:r>
              <a:rPr lang="en-US" dirty="0" smtClean="0"/>
              <a:t>Close Sentences:</a:t>
            </a:r>
          </a:p>
          <a:p>
            <a:pPr lvl="1"/>
            <a:r>
              <a:rPr lang="en-US" dirty="0" smtClean="0"/>
              <a:t>The surface of _____ is not one solid part.  It is made of many _____. They fit side by side like a ______.  Unlike a puzzle, those ______ move.  They _____ each other.  They crash and _____.  The parts are called _________ plates.  There are _____ types of plates on Earth .  ________ plates are under the ocean water.  _________ plates are under the land.</a:t>
            </a:r>
            <a:endParaRPr lang="en-US" dirty="0"/>
          </a:p>
        </p:txBody>
      </p:sp>
    </p:spTree>
    <p:extLst>
      <p:ext uri="{BB962C8B-B14F-4D97-AF65-F5344CB8AC3E}">
        <p14:creationId xmlns:p14="http://schemas.microsoft.com/office/powerpoint/2010/main" val="1296858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Framed Outline</a:t>
            </a:r>
            <a:endParaRPr lang="en-US" dirty="0"/>
          </a:p>
        </p:txBody>
      </p:sp>
      <p:sp>
        <p:nvSpPr>
          <p:cNvPr id="3" name="Content Placeholder 2"/>
          <p:cNvSpPr>
            <a:spLocks noGrp="1"/>
          </p:cNvSpPr>
          <p:nvPr>
            <p:ph sz="quarter" idx="1"/>
          </p:nvPr>
        </p:nvSpPr>
        <p:spPr/>
        <p:txBody>
          <a:bodyPr/>
          <a:lstStyle/>
          <a:p>
            <a:r>
              <a:rPr lang="en-US" dirty="0" smtClean="0"/>
              <a:t>Summary Sentences:</a:t>
            </a:r>
          </a:p>
          <a:p>
            <a:pPr lvl="1"/>
            <a:r>
              <a:rPr lang="en-US" dirty="0" smtClean="0"/>
              <a:t>The earth’s surface is made of many pieces.  These pieces fit together like a puzzle, but they also push and crash together.  They are called tectonic plates and there are two kinds of them.  Oceanic plates are under the water and Continental plates under the land.</a:t>
            </a:r>
            <a:endParaRPr lang="en-US" dirty="0"/>
          </a:p>
        </p:txBody>
      </p:sp>
    </p:spTree>
    <p:extLst>
      <p:ext uri="{BB962C8B-B14F-4D97-AF65-F5344CB8AC3E}">
        <p14:creationId xmlns:p14="http://schemas.microsoft.com/office/powerpoint/2010/main" val="1020681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3 continued</a:t>
            </a:r>
            <a:endParaRPr lang="en-US" dirty="0"/>
          </a:p>
        </p:txBody>
      </p:sp>
      <p:sp>
        <p:nvSpPr>
          <p:cNvPr id="3" name="Text Placeholder 2"/>
          <p:cNvSpPr>
            <a:spLocks noGrp="1"/>
          </p:cNvSpPr>
          <p:nvPr>
            <p:ph type="body" idx="2"/>
          </p:nvPr>
        </p:nvSpPr>
        <p:spPr/>
        <p:txBody>
          <a:bodyPr/>
          <a:lstStyle/>
          <a:p>
            <a:r>
              <a:rPr lang="en-US" smtClean="0"/>
              <a:t>10 minutes</a:t>
            </a:r>
            <a:endParaRPr lang="en-US" dirty="0"/>
          </a:p>
        </p:txBody>
      </p:sp>
      <p:sp>
        <p:nvSpPr>
          <p:cNvPr id="4" name="Content Placeholder 3"/>
          <p:cNvSpPr>
            <a:spLocks noGrp="1"/>
          </p:cNvSpPr>
          <p:nvPr>
            <p:ph sz="quarter" idx="1"/>
          </p:nvPr>
        </p:nvSpPr>
        <p:spPr/>
        <p:txBody>
          <a:bodyPr/>
          <a:lstStyle/>
          <a:p>
            <a:r>
              <a:rPr lang="en-US" dirty="0" smtClean="0"/>
              <a:t>What do you notice is different in the text levels?</a:t>
            </a:r>
          </a:p>
          <a:p>
            <a:endParaRPr lang="en-US" dirty="0"/>
          </a:p>
          <a:p>
            <a:endParaRPr lang="en-US" dirty="0" smtClean="0"/>
          </a:p>
          <a:p>
            <a:pPr marL="0" indent="0" algn="ctr">
              <a:buNone/>
            </a:pPr>
            <a:r>
              <a:rPr lang="en-US" dirty="0" smtClean="0"/>
              <a:t>“</a:t>
            </a:r>
            <a:r>
              <a:rPr lang="en-US" sz="1800" dirty="0" smtClean="0"/>
              <a:t>Good instruction must fill the gap that exists between the present  knowledge of a child and  the child’s potential.”</a:t>
            </a:r>
          </a:p>
          <a:p>
            <a:endParaRPr lang="en-US" dirty="0"/>
          </a:p>
          <a:p>
            <a:r>
              <a:rPr lang="en-US" dirty="0" smtClean="0"/>
              <a:t>How might the leveled texts help you differentiate for SPED and ELL?</a:t>
            </a:r>
          </a:p>
          <a:p>
            <a:endParaRPr lang="en-US" dirty="0" smtClean="0"/>
          </a:p>
        </p:txBody>
      </p:sp>
    </p:spTree>
    <p:extLst>
      <p:ext uri="{BB962C8B-B14F-4D97-AF65-F5344CB8AC3E}">
        <p14:creationId xmlns:p14="http://schemas.microsoft.com/office/powerpoint/2010/main" val="1926108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242484" y="1808162"/>
            <a:ext cx="592031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989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Activity 6</a:t>
            </a:r>
            <a:endParaRPr lang="en-US" dirty="0"/>
          </a:p>
        </p:txBody>
      </p:sp>
      <p:sp>
        <p:nvSpPr>
          <p:cNvPr id="3" name="Text Placeholder 2"/>
          <p:cNvSpPr>
            <a:spLocks noGrp="1"/>
          </p:cNvSpPr>
          <p:nvPr>
            <p:ph type="body" idx="2"/>
          </p:nvPr>
        </p:nvSpPr>
        <p:spPr/>
        <p:txBody>
          <a:bodyPr/>
          <a:lstStyle/>
          <a:p>
            <a:r>
              <a:rPr lang="en-US" dirty="0" smtClean="0"/>
              <a:t>10 minutes</a:t>
            </a:r>
            <a:endParaRPr lang="en-US" dirty="0"/>
          </a:p>
        </p:txBody>
      </p:sp>
      <p:sp>
        <p:nvSpPr>
          <p:cNvPr id="4" name="Content Placeholder 3"/>
          <p:cNvSpPr>
            <a:spLocks noGrp="1"/>
          </p:cNvSpPr>
          <p:nvPr>
            <p:ph sz="quarter" idx="1"/>
          </p:nvPr>
        </p:nvSpPr>
        <p:spPr/>
        <p:txBody>
          <a:bodyPr/>
          <a:lstStyle/>
          <a:p>
            <a:r>
              <a:rPr lang="en-US" dirty="0" smtClean="0"/>
              <a:t>With a partner use the RCRR (Read, Cover, Remember, Retell) strategy</a:t>
            </a:r>
          </a:p>
          <a:p>
            <a:pPr lvl="1"/>
            <a:r>
              <a:rPr lang="en-US" dirty="0" smtClean="0"/>
              <a:t>You may recall that we help students build on retelling to get to summarizing.</a:t>
            </a:r>
          </a:p>
          <a:p>
            <a:pPr lvl="1"/>
            <a:endParaRPr lang="en-US" dirty="0"/>
          </a:p>
          <a:p>
            <a:pPr lvl="1"/>
            <a:endParaRPr lang="en-US" dirty="0" smtClean="0"/>
          </a:p>
          <a:p>
            <a:pPr marL="365760" lvl="1" indent="0">
              <a:buNone/>
            </a:pPr>
            <a:endParaRPr lang="en-US" dirty="0"/>
          </a:p>
        </p:txBody>
      </p:sp>
    </p:spTree>
    <p:extLst>
      <p:ext uri="{BB962C8B-B14F-4D97-AF65-F5344CB8AC3E}">
        <p14:creationId xmlns:p14="http://schemas.microsoft.com/office/powerpoint/2010/main" val="2268935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Activity 4</a:t>
            </a:r>
            <a:endParaRPr lang="en-US" dirty="0"/>
          </a:p>
        </p:txBody>
      </p:sp>
      <p:sp>
        <p:nvSpPr>
          <p:cNvPr id="3" name="Text Placeholder 2"/>
          <p:cNvSpPr>
            <a:spLocks noGrp="1"/>
          </p:cNvSpPr>
          <p:nvPr>
            <p:ph type="body" idx="2"/>
          </p:nvPr>
        </p:nvSpPr>
        <p:spPr/>
        <p:txBody>
          <a:bodyPr/>
          <a:lstStyle/>
          <a:p>
            <a:r>
              <a:rPr lang="en-US" dirty="0" smtClean="0"/>
              <a:t>Wikipedia Source</a:t>
            </a:r>
          </a:p>
          <a:p>
            <a:r>
              <a:rPr lang="en-US" dirty="0" smtClean="0"/>
              <a:t>Grade Level 13</a:t>
            </a:r>
          </a:p>
          <a:p>
            <a:r>
              <a:rPr lang="en-US" dirty="0" smtClean="0"/>
              <a:t>49.8</a:t>
            </a:r>
          </a:p>
          <a:p>
            <a:endParaRPr lang="en-US" dirty="0"/>
          </a:p>
          <a:p>
            <a:r>
              <a:rPr lang="en-US" dirty="0" smtClean="0"/>
              <a:t>8 sentences</a:t>
            </a:r>
          </a:p>
          <a:p>
            <a:r>
              <a:rPr lang="en-US" dirty="0" smtClean="0"/>
              <a:t>139 words</a:t>
            </a:r>
          </a:p>
          <a:p>
            <a:r>
              <a:rPr lang="en-US" dirty="0" smtClean="0"/>
              <a:t>28 complex words</a:t>
            </a:r>
          </a:p>
          <a:p>
            <a:r>
              <a:rPr lang="en-US" dirty="0" smtClean="0"/>
              <a:t>17 words per sentence</a:t>
            </a:r>
          </a:p>
          <a:p>
            <a:r>
              <a:rPr lang="en-US" dirty="0" smtClean="0"/>
              <a:t>1.6 syllables per word</a:t>
            </a:r>
          </a:p>
          <a:p>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a:t>Plate tectonics (from the </a:t>
            </a:r>
            <a:r>
              <a:rPr lang="en-US" dirty="0">
                <a:hlinkClick r:id="rId2" tooltip="Late Latin"/>
              </a:rPr>
              <a:t>Late Latin</a:t>
            </a:r>
            <a:r>
              <a:rPr lang="en-US" dirty="0"/>
              <a:t> </a:t>
            </a:r>
            <a:r>
              <a:rPr lang="en-US" i="1" dirty="0"/>
              <a:t>tectonicus</a:t>
            </a:r>
            <a:r>
              <a:rPr lang="en-US" dirty="0"/>
              <a:t>, from the </a:t>
            </a:r>
            <a:r>
              <a:rPr lang="en-US" dirty="0">
                <a:hlinkClick r:id="rId3" tooltip="Greek language"/>
              </a:rPr>
              <a:t>Greek</a:t>
            </a:r>
            <a:r>
              <a:rPr lang="en-US" dirty="0"/>
              <a:t>: </a:t>
            </a:r>
            <a:r>
              <a:rPr lang="el-GR" dirty="0"/>
              <a:t>τεκτονικός</a:t>
            </a:r>
            <a:r>
              <a:rPr lang="en-US" dirty="0"/>
              <a:t> "pertaining to building")</a:t>
            </a:r>
            <a:r>
              <a:rPr lang="en-US" baseline="30000" dirty="0">
                <a:hlinkClick r:id="rId4"/>
              </a:rPr>
              <a:t>[1]</a:t>
            </a:r>
            <a:r>
              <a:rPr lang="en-US" dirty="0"/>
              <a:t> is a </a:t>
            </a:r>
            <a:r>
              <a:rPr lang="en-US" dirty="0">
                <a:hlinkClick r:id="rId5" tooltip="Scientific theory"/>
              </a:rPr>
              <a:t>scientific theory</a:t>
            </a:r>
            <a:r>
              <a:rPr lang="en-US" dirty="0"/>
              <a:t> that describes the large-scale motions of </a:t>
            </a:r>
            <a:r>
              <a:rPr lang="en-US" dirty="0">
                <a:hlinkClick r:id="rId6" tooltip="Earth"/>
              </a:rPr>
              <a:t>Earth</a:t>
            </a:r>
            <a:r>
              <a:rPr lang="en-US" dirty="0"/>
              <a:t>'s </a:t>
            </a:r>
            <a:r>
              <a:rPr lang="en-US" dirty="0">
                <a:hlinkClick r:id="rId7" tooltip="Lithosphere"/>
              </a:rPr>
              <a:t>lithosphere</a:t>
            </a:r>
            <a:r>
              <a:rPr lang="en-US" dirty="0"/>
              <a:t>. The model builds on the concepts of </a:t>
            </a:r>
            <a:r>
              <a:rPr lang="en-US" dirty="0">
                <a:hlinkClick r:id="rId8" tooltip="Continental drift"/>
              </a:rPr>
              <a:t>continental drift</a:t>
            </a:r>
            <a:r>
              <a:rPr lang="en-US" dirty="0"/>
              <a:t>, developed during the first few decades of the 20th century. The geoscientific community accepted the theory after the concepts of </a:t>
            </a:r>
            <a:r>
              <a:rPr lang="en-US" dirty="0">
                <a:hlinkClick r:id="rId9" tooltip="Seafloor spreading"/>
              </a:rPr>
              <a:t>seafloor spreading</a:t>
            </a:r>
            <a:r>
              <a:rPr lang="en-US" dirty="0"/>
              <a:t> were developed in the late 1950s and early 1960s.</a:t>
            </a:r>
          </a:p>
          <a:p>
            <a:r>
              <a:rPr lang="en-US" dirty="0" smtClean="0"/>
              <a:t>The </a:t>
            </a:r>
            <a:r>
              <a:rPr lang="en-US" dirty="0"/>
              <a:t>lithosphere is broken up into </a:t>
            </a:r>
            <a:r>
              <a:rPr lang="en-US" dirty="0">
                <a:hlinkClick r:id="rId10" tooltip="List of tectonic plates"/>
              </a:rPr>
              <a:t>tectonic plates</a:t>
            </a:r>
            <a:r>
              <a:rPr lang="en-US" dirty="0"/>
              <a:t>. On Earth, there are seven or eight major plates (depending on how they are defined) and many minor plates. Where plates meet, their relative motion determines the type of boundary: </a:t>
            </a:r>
            <a:r>
              <a:rPr lang="en-US" dirty="0">
                <a:hlinkClick r:id="rId11" tooltip="Convergent boundary"/>
              </a:rPr>
              <a:t>convergent</a:t>
            </a:r>
            <a:r>
              <a:rPr lang="en-US" dirty="0"/>
              <a:t>, </a:t>
            </a:r>
            <a:r>
              <a:rPr lang="en-US" dirty="0">
                <a:hlinkClick r:id="rId12" tooltip="Divergent boundary"/>
              </a:rPr>
              <a:t>divergent</a:t>
            </a:r>
            <a:r>
              <a:rPr lang="en-US" dirty="0"/>
              <a:t>, or </a:t>
            </a:r>
            <a:r>
              <a:rPr lang="en-US" dirty="0">
                <a:hlinkClick r:id="rId13" tooltip="Transform fault"/>
              </a:rPr>
              <a:t>transform</a:t>
            </a:r>
            <a:r>
              <a:rPr lang="en-US" dirty="0"/>
              <a:t>. </a:t>
            </a:r>
            <a:r>
              <a:rPr lang="en-US" dirty="0">
                <a:hlinkClick r:id="rId14" tooltip="Earthquake"/>
              </a:rPr>
              <a:t>Earthquakes</a:t>
            </a:r>
            <a:r>
              <a:rPr lang="en-US" dirty="0"/>
              <a:t>, </a:t>
            </a:r>
            <a:r>
              <a:rPr lang="en-US" dirty="0">
                <a:hlinkClick r:id="rId15" tooltip="Volcano"/>
              </a:rPr>
              <a:t>volcanic activity</a:t>
            </a:r>
            <a:r>
              <a:rPr lang="en-US" dirty="0"/>
              <a:t>, </a:t>
            </a:r>
            <a:r>
              <a:rPr lang="en-US" dirty="0">
                <a:hlinkClick r:id="rId16" tooltip="Mountain"/>
              </a:rPr>
              <a:t>mountain</a:t>
            </a:r>
            <a:r>
              <a:rPr lang="en-US" dirty="0"/>
              <a:t>-building, and </a:t>
            </a:r>
            <a:r>
              <a:rPr lang="en-US" dirty="0">
                <a:hlinkClick r:id="rId17" tooltip="Oceanic trench"/>
              </a:rPr>
              <a:t>oceanic trench</a:t>
            </a:r>
            <a:r>
              <a:rPr lang="en-US" dirty="0"/>
              <a:t> formation occur along these plate boundaries. The lateral relative movement of the plates typically varies from zero to 100 mm annually. </a:t>
            </a:r>
          </a:p>
          <a:p>
            <a:endParaRPr lang="en-US" dirty="0"/>
          </a:p>
        </p:txBody>
      </p:sp>
    </p:spTree>
    <p:extLst>
      <p:ext uri="{BB962C8B-B14F-4D97-AF65-F5344CB8AC3E}">
        <p14:creationId xmlns:p14="http://schemas.microsoft.com/office/powerpoint/2010/main" val="3655570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Retelling to Summary</a:t>
            </a:r>
            <a:endParaRPr lang="en-US" dirty="0"/>
          </a:p>
        </p:txBody>
      </p:sp>
      <p:sp>
        <p:nvSpPr>
          <p:cNvPr id="6" name="Content Placeholder 5"/>
          <p:cNvSpPr>
            <a:spLocks noGrp="1"/>
          </p:cNvSpPr>
          <p:nvPr>
            <p:ph sz="quarter" idx="1"/>
          </p:nvPr>
        </p:nvSpPr>
        <p:spPr/>
        <p:txBody>
          <a:bodyPr/>
          <a:lstStyle/>
          <a:p>
            <a:r>
              <a:rPr lang="en-US" dirty="0" smtClean="0"/>
              <a:t>Common Core makes distinctions, but all agree that the “ability to summarize depends on some level of skill with paraphrasing and retelling.”</a:t>
            </a:r>
          </a:p>
          <a:p>
            <a:r>
              <a:rPr lang="en-US" dirty="0" smtClean="0"/>
              <a:t>Retelling is oral</a:t>
            </a:r>
          </a:p>
          <a:p>
            <a:r>
              <a:rPr lang="en-US" dirty="0" smtClean="0"/>
              <a:t>Paraphrasing is restating in your own words</a:t>
            </a:r>
          </a:p>
          <a:p>
            <a:r>
              <a:rPr lang="en-US" dirty="0" smtClean="0"/>
              <a:t>Summarizing is a written account and should:</a:t>
            </a:r>
          </a:p>
          <a:p>
            <a:pPr lvl="1"/>
            <a:r>
              <a:rPr lang="en-US" dirty="0" smtClean="0"/>
              <a:t>Be shorter than original text</a:t>
            </a:r>
          </a:p>
          <a:p>
            <a:pPr lvl="1"/>
            <a:r>
              <a:rPr lang="en-US" dirty="0" smtClean="0"/>
              <a:t>Include the main ideas of a text</a:t>
            </a:r>
          </a:p>
          <a:p>
            <a:pPr lvl="1"/>
            <a:r>
              <a:rPr lang="en-US" dirty="0" smtClean="0"/>
              <a:t>Reflect the structure and order of original text</a:t>
            </a:r>
          </a:p>
          <a:p>
            <a:pPr lvl="1"/>
            <a:r>
              <a:rPr lang="en-US" dirty="0" smtClean="0"/>
              <a:t>Include important details</a:t>
            </a:r>
            <a:endParaRPr lang="en-US" dirty="0"/>
          </a:p>
        </p:txBody>
      </p:sp>
    </p:spTree>
    <p:extLst>
      <p:ext uri="{BB962C8B-B14F-4D97-AF65-F5344CB8AC3E}">
        <p14:creationId xmlns:p14="http://schemas.microsoft.com/office/powerpoint/2010/main" val="1733165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Distilling for the Concept</a:t>
            </a:r>
            <a:endParaRPr lang="en-US" dirty="0"/>
          </a:p>
        </p:txBody>
      </p:sp>
      <p:sp>
        <p:nvSpPr>
          <p:cNvPr id="3" name="Content Placeholder 2"/>
          <p:cNvSpPr>
            <a:spLocks noGrp="1"/>
          </p:cNvSpPr>
          <p:nvPr>
            <p:ph sz="quarter" idx="1"/>
          </p:nvPr>
        </p:nvSpPr>
        <p:spPr/>
        <p:txBody>
          <a:bodyPr/>
          <a:lstStyle/>
          <a:p>
            <a:r>
              <a:rPr lang="en-US" dirty="0"/>
              <a:t>What is the </a:t>
            </a:r>
            <a:r>
              <a:rPr lang="en-US" dirty="0" smtClean="0"/>
              <a:t>“geography </a:t>
            </a:r>
            <a:r>
              <a:rPr lang="en-US" dirty="0"/>
              <a:t>of </a:t>
            </a:r>
            <a:r>
              <a:rPr lang="en-US" dirty="0" smtClean="0"/>
              <a:t>today”?</a:t>
            </a:r>
          </a:p>
          <a:p>
            <a:r>
              <a:rPr lang="en-US" dirty="0" smtClean="0"/>
              <a:t>How was the geography of today created?</a:t>
            </a:r>
          </a:p>
          <a:p>
            <a:r>
              <a:rPr lang="en-US" dirty="0"/>
              <a:t>T</a:t>
            </a:r>
            <a:r>
              <a:rPr lang="en-US" dirty="0" smtClean="0"/>
              <a:t>ectonic plates produce this geography</a:t>
            </a:r>
          </a:p>
          <a:p>
            <a:endParaRPr lang="en-US" dirty="0"/>
          </a:p>
          <a:p>
            <a:r>
              <a:rPr lang="en-US" dirty="0" smtClean="0"/>
              <a:t>Knowing this helps us to decide how to approach the content…</a:t>
            </a:r>
          </a:p>
          <a:p>
            <a:r>
              <a:rPr lang="en-US" dirty="0" smtClean="0"/>
              <a:t>How do we help students arrive at this conception?</a:t>
            </a:r>
          </a:p>
          <a:p>
            <a:endParaRPr lang="en-US" dirty="0"/>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86258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Core Standards…</a:t>
            </a:r>
            <a:endParaRPr lang="en-US" dirty="0"/>
          </a:p>
        </p:txBody>
      </p:sp>
      <p:sp>
        <p:nvSpPr>
          <p:cNvPr id="3" name="Content Placeholder 2"/>
          <p:cNvSpPr>
            <a:spLocks noGrp="1"/>
          </p:cNvSpPr>
          <p:nvPr>
            <p:ph sz="quarter" idx="1"/>
          </p:nvPr>
        </p:nvSpPr>
        <p:spPr/>
        <p:txBody>
          <a:bodyPr/>
          <a:lstStyle/>
          <a:p>
            <a:r>
              <a:rPr lang="en-US" dirty="0" smtClean="0"/>
              <a:t>K-1</a:t>
            </a:r>
            <a:r>
              <a:rPr lang="en-US" baseline="30000" dirty="0" smtClean="0"/>
              <a:t>st</a:t>
            </a:r>
            <a:r>
              <a:rPr lang="en-US" dirty="0" smtClean="0"/>
              <a:t> grade the standards say retell</a:t>
            </a:r>
          </a:p>
          <a:p>
            <a:r>
              <a:rPr lang="en-US" dirty="0" smtClean="0"/>
              <a:t>2-3</a:t>
            </a:r>
            <a:r>
              <a:rPr lang="en-US" baseline="30000" dirty="0" smtClean="0"/>
              <a:t>rd</a:t>
            </a:r>
            <a:r>
              <a:rPr lang="en-US" dirty="0" smtClean="0"/>
              <a:t> grade the standards say recount</a:t>
            </a:r>
          </a:p>
          <a:p>
            <a:r>
              <a:rPr lang="en-US" dirty="0" smtClean="0"/>
              <a:t>4-12</a:t>
            </a:r>
            <a:r>
              <a:rPr lang="en-US" baseline="30000" dirty="0" smtClean="0"/>
              <a:t>th</a:t>
            </a:r>
            <a:r>
              <a:rPr lang="en-US" dirty="0" smtClean="0"/>
              <a:t> grade the standards say summary</a:t>
            </a:r>
            <a:endParaRPr lang="en-US" dirty="0"/>
          </a:p>
        </p:txBody>
      </p:sp>
    </p:spTree>
    <p:extLst>
      <p:ext uri="{BB962C8B-B14F-4D97-AF65-F5344CB8AC3E}">
        <p14:creationId xmlns:p14="http://schemas.microsoft.com/office/powerpoint/2010/main" val="1430204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quarter" idx="1"/>
          </p:nvPr>
        </p:nvSpPr>
        <p:spPr/>
        <p:txBody>
          <a:bodyPr/>
          <a:lstStyle/>
          <a:p>
            <a:pPr marL="0" indent="0">
              <a:buNone/>
            </a:pPr>
            <a:r>
              <a:rPr lang="en-US" dirty="0" smtClean="0"/>
              <a:t>“When students translate the ideas they have read into their own words they can more easily retrieve that information to accomplish a learning task.”</a:t>
            </a:r>
          </a:p>
          <a:p>
            <a:pPr marL="0" indent="0">
              <a:buNone/>
            </a:pPr>
            <a:endParaRPr lang="en-US" dirty="0" smtClean="0"/>
          </a:p>
          <a:p>
            <a:r>
              <a:rPr lang="en-US" dirty="0" smtClean="0"/>
              <a:t>Shell Education, Leveled Texts for Science </a:t>
            </a:r>
            <a:endParaRPr lang="en-US" dirty="0"/>
          </a:p>
        </p:txBody>
      </p:sp>
    </p:spTree>
    <p:extLst>
      <p:ext uri="{BB962C8B-B14F-4D97-AF65-F5344CB8AC3E}">
        <p14:creationId xmlns:p14="http://schemas.microsoft.com/office/powerpoint/2010/main" val="1904412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286000" y="2895601"/>
            <a:ext cx="6172200" cy="3505200"/>
          </a:xfrm>
        </p:spPr>
      </p:pic>
    </p:spTree>
    <p:extLst>
      <p:ext uri="{BB962C8B-B14F-4D97-AF65-F5344CB8AC3E}">
        <p14:creationId xmlns:p14="http://schemas.microsoft.com/office/powerpoint/2010/main" val="55723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68450" y="1355725"/>
            <a:ext cx="3111500" cy="4165600"/>
          </a:xfrm>
        </p:spPr>
      </p:pic>
    </p:spTree>
    <p:extLst>
      <p:ext uri="{BB962C8B-B14F-4D97-AF65-F5344CB8AC3E}">
        <p14:creationId xmlns:p14="http://schemas.microsoft.com/office/powerpoint/2010/main" val="3179359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54100" y="1889125"/>
            <a:ext cx="4140200" cy="3098800"/>
          </a:xfrm>
        </p:spPr>
      </p:pic>
    </p:spTree>
    <p:extLst>
      <p:ext uri="{BB962C8B-B14F-4D97-AF65-F5344CB8AC3E}">
        <p14:creationId xmlns:p14="http://schemas.microsoft.com/office/powerpoint/2010/main" val="58923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2057400"/>
            <a:ext cx="5243971" cy="3296559"/>
          </a:xfrm>
        </p:spPr>
      </p:pic>
    </p:spTree>
    <p:extLst>
      <p:ext uri="{BB962C8B-B14F-4D97-AF65-F5344CB8AC3E}">
        <p14:creationId xmlns:p14="http://schemas.microsoft.com/office/powerpoint/2010/main" val="2476720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85825" y="2514600"/>
            <a:ext cx="4476750" cy="2057400"/>
          </a:xfrm>
        </p:spPr>
      </p:pic>
    </p:spTree>
    <p:extLst>
      <p:ext uri="{BB962C8B-B14F-4D97-AF65-F5344CB8AC3E}">
        <p14:creationId xmlns:p14="http://schemas.microsoft.com/office/powerpoint/2010/main" val="3732378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5264" y="1828799"/>
            <a:ext cx="5235936" cy="3487809"/>
          </a:xfrm>
        </p:spPr>
      </p:pic>
    </p:spTree>
    <p:extLst>
      <p:ext uri="{BB962C8B-B14F-4D97-AF65-F5344CB8AC3E}">
        <p14:creationId xmlns:p14="http://schemas.microsoft.com/office/powerpoint/2010/main" val="3035026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1587</TotalTime>
  <Words>1539</Words>
  <Application>Microsoft Office PowerPoint</Application>
  <PresentationFormat>On-screen Show (4:3)</PresentationFormat>
  <Paragraphs>202</Paragraphs>
  <Slides>42</Slides>
  <Notes>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Oriel</vt:lpstr>
      <vt:lpstr>What Difference does Differentiation Make?</vt:lpstr>
      <vt:lpstr>                                                                                               From  Palaeomagnetism and plate tectonics</vt:lpstr>
      <vt:lpstr>PowerPoint Presentation</vt:lpstr>
      <vt:lpstr>Distilling for the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Connections </vt:lpstr>
      <vt:lpstr>Reading in Content Areas</vt:lpstr>
      <vt:lpstr>Groups – Activity 1</vt:lpstr>
      <vt:lpstr>Differentiation </vt:lpstr>
      <vt:lpstr>Differentiation</vt:lpstr>
      <vt:lpstr>What is differentiation?</vt:lpstr>
      <vt:lpstr>Content</vt:lpstr>
      <vt:lpstr>Products</vt:lpstr>
      <vt:lpstr>PowerPoint Presentation</vt:lpstr>
      <vt:lpstr>PowerPoint Presentation</vt:lpstr>
      <vt:lpstr>Comprehension Question</vt:lpstr>
      <vt:lpstr>Group Activity 2</vt:lpstr>
      <vt:lpstr>Group Activity 5</vt:lpstr>
      <vt:lpstr>Summarizing</vt:lpstr>
      <vt:lpstr>Magnet Summary - Strategy</vt:lpstr>
      <vt:lpstr>Summarizing – What is it?</vt:lpstr>
      <vt:lpstr>Disciplinary Literacy Standards Science</vt:lpstr>
      <vt:lpstr>Text Comprehension Instruction</vt:lpstr>
      <vt:lpstr>Accommodation vs. modification</vt:lpstr>
      <vt:lpstr>ELA and Science Teacher </vt:lpstr>
      <vt:lpstr>Framed Outline Strategy</vt:lpstr>
      <vt:lpstr>Framed Outline</vt:lpstr>
      <vt:lpstr>Group Activity 3 continued</vt:lpstr>
      <vt:lpstr>PowerPoint Presentation</vt:lpstr>
      <vt:lpstr>Partner Activity 6</vt:lpstr>
      <vt:lpstr>Partner Activity 4</vt:lpstr>
      <vt:lpstr>Retelling to Summary</vt:lpstr>
      <vt:lpstr>Common Core Standards…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Difference does it Make?</dc:title>
  <dc:creator>admin</dc:creator>
  <cp:lastModifiedBy>admin</cp:lastModifiedBy>
  <cp:revision>57</cp:revision>
  <cp:lastPrinted>2013-07-16T19:30:24Z</cp:lastPrinted>
  <dcterms:created xsi:type="dcterms:W3CDTF">2013-07-11T13:53:54Z</dcterms:created>
  <dcterms:modified xsi:type="dcterms:W3CDTF">2013-08-12T14:40:06Z</dcterms:modified>
</cp:coreProperties>
</file>