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516624"/>
            <a:ext cx="7315200" cy="2595025"/>
          </a:xfrm>
        </p:spPr>
        <p:txBody>
          <a:bodyPr>
            <a:normAutofit/>
          </a:bodyPr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5166530"/>
            <a:ext cx="7315200" cy="1144632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2318-225E-4DF1-BCBB-8105CF6489CA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E40802F-538F-4A54-A984-EFBAE593D3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2318-225E-4DF1-BCBB-8105CF6489CA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802F-538F-4A54-A984-EFBAE593D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48400" y="1826709"/>
            <a:ext cx="1492499" cy="448445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4524" y="1826709"/>
            <a:ext cx="5241476" cy="448445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2318-225E-4DF1-BCBB-8105CF6489CA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802F-538F-4A54-A984-EFBAE593D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2318-225E-4DF1-BCBB-8105CF6489CA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802F-538F-4A54-A984-EFBAE593D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017572"/>
            <a:ext cx="7315200" cy="1293592"/>
          </a:xfrm>
        </p:spPr>
        <p:txBody>
          <a:bodyPr anchor="t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3865097"/>
            <a:ext cx="7315200" cy="10984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2318-225E-4DF1-BCBB-8105CF6489CA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802F-538F-4A54-A984-EFBAE593D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2318-225E-4DF1-BCBB-8105CF6489CA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802F-538F-4A54-A984-EFBAE593D30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914400" y="2743200"/>
            <a:ext cx="3566160" cy="359359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81728" y="2743200"/>
            <a:ext cx="3566160" cy="35956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6348" y="2743200"/>
            <a:ext cx="336499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5144" y="2743200"/>
            <a:ext cx="3362062" cy="621792"/>
          </a:xfrm>
        </p:spPr>
        <p:txBody>
          <a:bodyPr anchor="b">
            <a:noAutofit/>
          </a:bodyPr>
          <a:lstStyle>
            <a:lvl1pPr marL="0" indent="0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2318-225E-4DF1-BCBB-8105CF6489CA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802F-538F-4A54-A984-EFBAE593D30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914400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81727" y="3383280"/>
            <a:ext cx="3566160" cy="29535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2318-225E-4DF1-BCBB-8105CF6489CA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802F-538F-4A54-A984-EFBAE593D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2318-225E-4DF1-BCBB-8105CF6489CA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802F-538F-4A54-A984-EFBAE593D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5362"/>
            <a:ext cx="2950936" cy="2173015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1752" y="1826709"/>
            <a:ext cx="4207848" cy="4476614"/>
          </a:xfrm>
        </p:spPr>
        <p:txBody>
          <a:bodyPr anchor="ctr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61095"/>
            <a:ext cx="2950936" cy="22453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2318-225E-4DF1-BCBB-8105CF6489CA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802F-538F-4A54-A984-EFBAE593D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828800"/>
            <a:ext cx="2953512" cy="2176272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191000" y="2286000"/>
            <a:ext cx="4038600" cy="3352800"/>
          </a:xfrm>
          <a:solidFill>
            <a:schemeClr val="accent2"/>
          </a:solidFill>
          <a:ln w="12700">
            <a:noFill/>
          </a:ln>
          <a:effectLst>
            <a:reflection blurRad="12700" stA="30000" endPos="30000" dist="31750" dir="5400000" sy="-100000" algn="bl" rotWithShape="0"/>
          </a:effectLst>
          <a:scene3d>
            <a:camera prst="perspectiveRight" fov="2700000">
              <a:rot lat="240000" lon="900000" rev="0"/>
            </a:camera>
            <a:lightRig rig="threePt" dir="t">
              <a:rot lat="0" lon="0" rev="2700000"/>
            </a:lightRig>
          </a:scene3d>
          <a:sp3d/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4059936"/>
            <a:ext cx="2953512" cy="22494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02318-225E-4DF1-BCBB-8105CF6489CA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0802F-538F-4A54-A984-EFBAE593D30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435268" y="573807"/>
            <a:ext cx="86236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8569419" y="573807"/>
            <a:ext cx="576072" cy="57231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400" y="1544715"/>
            <a:ext cx="7315200" cy="115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769833"/>
            <a:ext cx="7315200" cy="35395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07690" y="548797"/>
            <a:ext cx="1189132" cy="29791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alpha val="50000"/>
                  </a:schemeClr>
                </a:solidFill>
              </a:defRPr>
            </a:lvl1pPr>
          </a:lstStyle>
          <a:p>
            <a:fld id="{7F202318-225E-4DF1-BCBB-8105CF6489CA}" type="datetimeFigureOut">
              <a:rPr lang="en-US" smtClean="0"/>
              <a:t>3/11/2014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314415" y="548797"/>
            <a:ext cx="941203" cy="3017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fld id="{1E40802F-538F-4A54-A984-EFBAE593D30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08688" y="855956"/>
            <a:ext cx="2246489" cy="301227"/>
          </a:xfrm>
          <a:prstGeom prst="rect">
            <a:avLst/>
          </a:prstGeom>
        </p:spPr>
        <p:txBody>
          <a:bodyPr vert="horz" lIns="91440" tIns="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spcBef>
          <a:spcPct val="20000"/>
        </a:spcBef>
        <a:buClr>
          <a:schemeClr val="tx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600" dirty="0" smtClean="0"/>
              <a:t>Thinking to Writing…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Clare Brooks and Andy Flaherty</a:t>
            </a:r>
          </a:p>
          <a:p>
            <a:r>
              <a:rPr lang="en-US" dirty="0" smtClean="0"/>
              <a:t>St. Louis March 12,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076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 Can…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</a:t>
            </a:r>
            <a:r>
              <a:rPr lang="en-US" sz="3600" dirty="0" smtClean="0"/>
              <a:t>onnect my thinking </a:t>
            </a:r>
            <a:r>
              <a:rPr lang="en-US" sz="3600" dirty="0" smtClean="0"/>
              <a:t>with </a:t>
            </a:r>
            <a:r>
              <a:rPr lang="en-US" sz="3600" dirty="0" smtClean="0"/>
              <a:t>my </a:t>
            </a:r>
            <a:r>
              <a:rPr lang="en-US" sz="3600" dirty="0" smtClean="0"/>
              <a:t>writing.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224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838201"/>
            <a:ext cx="6324600" cy="91439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Purpose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752600"/>
            <a:ext cx="7239000" cy="4953001"/>
          </a:xfrm>
        </p:spPr>
        <p:txBody>
          <a:bodyPr>
            <a:normAutofit fontScale="25000" lnSpcReduction="20000"/>
          </a:bodyPr>
          <a:lstStyle/>
          <a:p>
            <a:r>
              <a:rPr lang="en-US" sz="11200" dirty="0" smtClean="0"/>
              <a:t>Activity focuses on specific skills – brainstorming and writing</a:t>
            </a:r>
          </a:p>
          <a:p>
            <a:r>
              <a:rPr lang="en-US" sz="11200" dirty="0"/>
              <a:t>T</a:t>
            </a:r>
            <a:r>
              <a:rPr lang="en-US" sz="11200" dirty="0" smtClean="0"/>
              <a:t>hinking is extended beyond individuals to groups and then back to individuals – cooperative groups</a:t>
            </a:r>
          </a:p>
          <a:p>
            <a:r>
              <a:rPr lang="en-US" sz="11200" dirty="0"/>
              <a:t>T</a:t>
            </a:r>
            <a:r>
              <a:rPr lang="en-US" sz="11200" dirty="0" smtClean="0"/>
              <a:t>he process of thinking and writing are connected - application</a:t>
            </a:r>
          </a:p>
          <a:p>
            <a:r>
              <a:rPr lang="en-US" sz="11200" dirty="0" smtClean="0"/>
              <a:t>Specific actions are required at each stage of the activity</a:t>
            </a:r>
          </a:p>
          <a:p>
            <a:r>
              <a:rPr lang="en-US" sz="11200" dirty="0" smtClean="0"/>
              <a:t>As the result of the work, students are asked to draw conclusions </a:t>
            </a:r>
          </a:p>
          <a:p>
            <a:r>
              <a:rPr lang="en-US" sz="11200" dirty="0" smtClean="0"/>
              <a:t>Rigor is achieved through accountability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5713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1219201"/>
            <a:ext cx="69342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Cooperative Groups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514601"/>
            <a:ext cx="7315200" cy="379476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Move to the group indicated on your paper.</a:t>
            </a:r>
          </a:p>
          <a:p>
            <a:pPr lvl="3"/>
            <a:r>
              <a:rPr lang="en-US" sz="2800" dirty="0" smtClean="0"/>
              <a:t>1, 2, 3, 4, 5</a:t>
            </a:r>
          </a:p>
          <a:p>
            <a:pPr lvl="3"/>
            <a:r>
              <a:rPr lang="en-US" sz="2800" dirty="0" smtClean="0"/>
              <a:t>Locate the person who has a Pink Dot on their card (spy)</a:t>
            </a:r>
          </a:p>
          <a:p>
            <a:r>
              <a:rPr lang="en-US" sz="3200" dirty="0" smtClean="0"/>
              <a:t>Using your ABC Handout brainstorm </a:t>
            </a:r>
          </a:p>
          <a:p>
            <a:pPr lvl="3"/>
            <a:r>
              <a:rPr lang="en-US" sz="2800" dirty="0" smtClean="0"/>
              <a:t>Words or phrases the define or explain differentiation </a:t>
            </a:r>
          </a:p>
        </p:txBody>
      </p:sp>
    </p:spTree>
    <p:extLst>
      <p:ext uri="{BB962C8B-B14F-4D97-AF65-F5344CB8AC3E}">
        <p14:creationId xmlns:p14="http://schemas.microsoft.com/office/powerpoint/2010/main" val="2091501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762001"/>
            <a:ext cx="7239000" cy="99059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Brainstorm Differentiation </a:t>
            </a:r>
            <a:endParaRPr lang="en-US" sz="48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2057400"/>
            <a:ext cx="6010275" cy="430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8958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Reach Consensus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743200"/>
            <a:ext cx="7315200" cy="3566160"/>
          </a:xfrm>
        </p:spPr>
        <p:txBody>
          <a:bodyPr/>
          <a:lstStyle/>
          <a:p>
            <a:r>
              <a:rPr lang="en-US" sz="3200" dirty="0" smtClean="0"/>
              <a:t>Groups Re-read their alpha list and:</a:t>
            </a:r>
          </a:p>
          <a:p>
            <a:pPr lvl="1"/>
            <a:r>
              <a:rPr lang="en-US" sz="2800" dirty="0" smtClean="0"/>
              <a:t>Prioritize the 5 most important words and phrases about </a:t>
            </a:r>
            <a:r>
              <a:rPr lang="en-US" sz="2800" dirty="0" smtClean="0"/>
              <a:t>differentiation</a:t>
            </a:r>
            <a:endParaRPr lang="en-US" sz="2800" dirty="0" smtClean="0"/>
          </a:p>
          <a:p>
            <a:pPr lvl="1"/>
            <a:r>
              <a:rPr lang="en-US" sz="2800" dirty="0" smtClean="0"/>
              <a:t>Circle them on your papers</a:t>
            </a:r>
          </a:p>
          <a:p>
            <a:pPr marL="4572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385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1"/>
            <a:ext cx="6477000" cy="1447799"/>
          </a:xfrm>
        </p:spPr>
        <p:txBody>
          <a:bodyPr>
            <a:normAutofit/>
          </a:bodyPr>
          <a:lstStyle/>
          <a:p>
            <a:r>
              <a:rPr lang="en-US" sz="4800" dirty="0" smtClean="0"/>
              <a:t>Write a Summary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1"/>
            <a:ext cx="7391400" cy="4267200"/>
          </a:xfrm>
        </p:spPr>
        <p:txBody>
          <a:bodyPr/>
          <a:lstStyle/>
          <a:p>
            <a:r>
              <a:rPr lang="en-US" sz="3200" dirty="0" smtClean="0"/>
              <a:t>Each person writes a summary that includes:</a:t>
            </a:r>
          </a:p>
          <a:p>
            <a:pPr lvl="2"/>
            <a:r>
              <a:rPr lang="en-US" sz="2800" dirty="0" smtClean="0"/>
              <a:t>1 sentence that introduces the topic</a:t>
            </a:r>
          </a:p>
          <a:p>
            <a:pPr lvl="2"/>
            <a:r>
              <a:rPr lang="en-US" sz="2800" dirty="0" smtClean="0"/>
              <a:t>2 to 3 sentences that identify the most important components of the topic</a:t>
            </a:r>
          </a:p>
          <a:p>
            <a:pPr lvl="2"/>
            <a:r>
              <a:rPr lang="en-US" sz="2800" dirty="0" smtClean="0"/>
              <a:t>1 sentence that draws a conclusion</a:t>
            </a:r>
          </a:p>
          <a:p>
            <a:pPr lvl="2"/>
            <a:r>
              <a:rPr lang="en-US" sz="2800" dirty="0" smtClean="0"/>
              <a:t>Use an objective </a:t>
            </a:r>
            <a:r>
              <a:rPr lang="en-US" sz="2800" dirty="0" smtClean="0"/>
              <a:t>voice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604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Conclusion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Turn to your group members and talk about a subject you are teaching in the next two weeks and where you could incorporate this strategy.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3686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erspective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erspec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100000"/>
                <a:satMod val="160000"/>
                <a:lumMod val="105000"/>
              </a:schemeClr>
            </a:gs>
            <a:gs pos="41000">
              <a:schemeClr val="phClr">
                <a:tint val="57000"/>
                <a:satMod val="180000"/>
                <a:lumMod val="99000"/>
              </a:schemeClr>
            </a:gs>
            <a:gs pos="100000">
              <a:schemeClr val="phClr">
                <a:tint val="80000"/>
                <a:satMod val="200000"/>
                <a:lumMod val="10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6000"/>
                <a:satMod val="130000"/>
                <a:lumMod val="114000"/>
              </a:schemeClr>
            </a:gs>
            <a:gs pos="60000">
              <a:schemeClr val="phClr">
                <a:tint val="100000"/>
                <a:satMod val="106000"/>
                <a:lumMod val="110000"/>
              </a:schemeClr>
            </a:gs>
            <a:gs pos="100000">
              <a:schemeClr val="phClr"/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47625" dist="38100" dir="5400000" sy="98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woPt" dir="br">
              <a:rot lat="0" lon="0" rev="8700000"/>
            </a:lightRig>
          </a:scene3d>
          <a:sp3d prstMaterial="matte">
            <a:bevelT w="25400" h="53975"/>
          </a:sp3d>
        </a:effectStyle>
        <a:effectStyle>
          <a:effectLst>
            <a:reflection blurRad="12700" stA="24000" endPos="28000" dist="50800" dir="5400000" sy="-100000" rotWithShape="0"/>
          </a:effectLst>
          <a:scene3d>
            <a:camera prst="orthographicFront">
              <a:rot lat="0" lon="0" rev="0"/>
            </a:camera>
            <a:lightRig rig="threePt" dir="t">
              <a:rot lat="0" lon="0" rev="4800000"/>
            </a:lightRig>
          </a:scene3d>
          <a:sp3d>
            <a:bevelT w="6985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  <a:lumMod val="100000"/>
              </a:schemeClr>
            </a:gs>
            <a:gs pos="65000">
              <a:schemeClr val="phClr">
                <a:tint val="100000"/>
                <a:shade val="95000"/>
                <a:satMod val="100000"/>
                <a:lumMod val="100000"/>
              </a:schemeClr>
            </a:gs>
            <a:gs pos="100000">
              <a:schemeClr val="phClr">
                <a:tint val="88000"/>
                <a:shade val="100000"/>
                <a:satMod val="400000"/>
                <a:lumMod val="1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  <a:satMod val="90000"/>
              </a:schemeClr>
              <a:schemeClr val="phClr">
                <a:shade val="92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Perspective</Template>
  <TotalTime>205</TotalTime>
  <Words>229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Perspective</vt:lpstr>
      <vt:lpstr>Thinking to Writing…</vt:lpstr>
      <vt:lpstr>I Can… </vt:lpstr>
      <vt:lpstr>Purpose </vt:lpstr>
      <vt:lpstr>Cooperative Groups</vt:lpstr>
      <vt:lpstr>Brainstorm Differentiation </vt:lpstr>
      <vt:lpstr>Reach Consensus</vt:lpstr>
      <vt:lpstr>Write a Summary 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Thinking to Writing…</dc:title>
  <dc:creator>aflaherty</dc:creator>
  <cp:lastModifiedBy>aflaherty</cp:lastModifiedBy>
  <cp:revision>11</cp:revision>
  <dcterms:created xsi:type="dcterms:W3CDTF">2014-03-07T15:00:12Z</dcterms:created>
  <dcterms:modified xsi:type="dcterms:W3CDTF">2014-03-11T23:06:08Z</dcterms:modified>
</cp:coreProperties>
</file>