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4.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7"/>
  </p:notesMasterIdLst>
  <p:handoutMasterIdLst>
    <p:handoutMasterId r:id="rId38"/>
  </p:handoutMasterIdLst>
  <p:sldIdLst>
    <p:sldId id="256" r:id="rId2"/>
    <p:sldId id="289" r:id="rId3"/>
    <p:sldId id="282" r:id="rId4"/>
    <p:sldId id="292" r:id="rId5"/>
    <p:sldId id="288" r:id="rId6"/>
    <p:sldId id="277" r:id="rId7"/>
    <p:sldId id="290" r:id="rId8"/>
    <p:sldId id="270" r:id="rId9"/>
    <p:sldId id="257" r:id="rId10"/>
    <p:sldId id="285" r:id="rId11"/>
    <p:sldId id="258" r:id="rId12"/>
    <p:sldId id="259" r:id="rId13"/>
    <p:sldId id="260" r:id="rId14"/>
    <p:sldId id="261" r:id="rId15"/>
    <p:sldId id="262" r:id="rId16"/>
    <p:sldId id="263" r:id="rId17"/>
    <p:sldId id="264" r:id="rId18"/>
    <p:sldId id="265" r:id="rId19"/>
    <p:sldId id="266" r:id="rId20"/>
    <p:sldId id="273" r:id="rId21"/>
    <p:sldId id="274" r:id="rId22"/>
    <p:sldId id="267" r:id="rId23"/>
    <p:sldId id="276" r:id="rId24"/>
    <p:sldId id="283" r:id="rId25"/>
    <p:sldId id="269" r:id="rId26"/>
    <p:sldId id="275" r:id="rId27"/>
    <p:sldId id="268" r:id="rId28"/>
    <p:sldId id="278" r:id="rId29"/>
    <p:sldId id="279" r:id="rId30"/>
    <p:sldId id="280" r:id="rId31"/>
    <p:sldId id="286" r:id="rId32"/>
    <p:sldId id="281" r:id="rId33"/>
    <p:sldId id="287" r:id="rId34"/>
    <p:sldId id="291" r:id="rId35"/>
    <p:sldId id="28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77" autoAdjust="0"/>
  </p:normalViewPr>
  <p:slideViewPr>
    <p:cSldViewPr>
      <p:cViewPr>
        <p:scale>
          <a:sx n="73" d="100"/>
          <a:sy n="73" d="100"/>
        </p:scale>
        <p:origin x="-802" y="-5"/>
      </p:cViewPr>
      <p:guideLst>
        <p:guide orient="horz" pos="2160"/>
        <p:guide pos="2880"/>
      </p:guideLst>
    </p:cSldViewPr>
  </p:slideViewPr>
  <p:outlineViewPr>
    <p:cViewPr>
      <p:scale>
        <a:sx n="33" d="100"/>
        <a:sy n="33" d="100"/>
      </p:scale>
      <p:origin x="0" y="12258"/>
    </p:cViewPr>
  </p:outlineViewPr>
  <p:notesTextViewPr>
    <p:cViewPr>
      <p:scale>
        <a:sx n="1" d="1"/>
        <a:sy n="1" d="1"/>
      </p:scale>
      <p:origin x="0" y="0"/>
    </p:cViewPr>
  </p:notesTextViewPr>
  <p:sorterViewPr>
    <p:cViewPr>
      <p:scale>
        <a:sx n="100" d="100"/>
        <a:sy n="100" d="100"/>
      </p:scale>
      <p:origin x="0" y="3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DB59E07-B1D2-4509-977E-6B1A49913403}" type="datetimeFigureOut">
              <a:rPr lang="en-US" smtClean="0"/>
              <a:t>8/22/2013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6C9BCE-DB7B-4A03-A27D-B7590312DF89}" type="slidenum">
              <a:rPr lang="en-US" smtClean="0"/>
              <a:t>‹#›</a:t>
            </a:fld>
            <a:endParaRPr lang="en-US" dirty="0"/>
          </a:p>
        </p:txBody>
      </p:sp>
    </p:spTree>
    <p:extLst>
      <p:ext uri="{BB962C8B-B14F-4D97-AF65-F5344CB8AC3E}">
        <p14:creationId xmlns:p14="http://schemas.microsoft.com/office/powerpoint/2010/main" val="379820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CEF8DE-588C-48FE-BE08-5005E2A5F660}" type="datetimeFigureOut">
              <a:rPr lang="en-US" smtClean="0"/>
              <a:t>8/22/2013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46205A-6850-4F40-BD25-2A1B814C39B6}" type="slidenum">
              <a:rPr lang="en-US" smtClean="0"/>
              <a:t>‹#›</a:t>
            </a:fld>
            <a:endParaRPr lang="en-US" dirty="0"/>
          </a:p>
        </p:txBody>
      </p:sp>
    </p:spTree>
    <p:extLst>
      <p:ext uri="{BB962C8B-B14F-4D97-AF65-F5344CB8AC3E}">
        <p14:creationId xmlns:p14="http://schemas.microsoft.com/office/powerpoint/2010/main" val="142639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a:t>
            </a:r>
            <a:r>
              <a:rPr lang="en-US" baseline="0" dirty="0" smtClean="0"/>
              <a:t> other areas we want ELA teachers to be working on Orientation week.</a:t>
            </a:r>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8</a:t>
            </a:fld>
            <a:endParaRPr lang="en-US" dirty="0"/>
          </a:p>
        </p:txBody>
      </p:sp>
    </p:spTree>
    <p:extLst>
      <p:ext uri="{BB962C8B-B14F-4D97-AF65-F5344CB8AC3E}">
        <p14:creationId xmlns:p14="http://schemas.microsoft.com/office/powerpoint/2010/main" val="35118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them to where this is posted on ELA website and other sources…</a:t>
            </a:r>
          </a:p>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28</a:t>
            </a:fld>
            <a:endParaRPr lang="en-US" dirty="0"/>
          </a:p>
        </p:txBody>
      </p:sp>
    </p:spTree>
    <p:extLst>
      <p:ext uri="{BB962C8B-B14F-4D97-AF65-F5344CB8AC3E}">
        <p14:creationId xmlns:p14="http://schemas.microsoft.com/office/powerpoint/2010/main" val="209517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31</a:t>
            </a:fld>
            <a:endParaRPr lang="en-US" dirty="0"/>
          </a:p>
        </p:txBody>
      </p:sp>
    </p:spTree>
    <p:extLst>
      <p:ext uri="{BB962C8B-B14F-4D97-AF65-F5344CB8AC3E}">
        <p14:creationId xmlns:p14="http://schemas.microsoft.com/office/powerpoint/2010/main" val="105661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34</a:t>
            </a:fld>
            <a:endParaRPr lang="en-US" dirty="0"/>
          </a:p>
        </p:txBody>
      </p:sp>
    </p:spTree>
    <p:extLst>
      <p:ext uri="{BB962C8B-B14F-4D97-AF65-F5344CB8AC3E}">
        <p14:creationId xmlns:p14="http://schemas.microsoft.com/office/powerpoint/2010/main" val="6160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10</a:t>
            </a:fld>
            <a:endParaRPr lang="en-US" dirty="0"/>
          </a:p>
        </p:txBody>
      </p:sp>
    </p:spTree>
    <p:extLst>
      <p:ext uri="{BB962C8B-B14F-4D97-AF65-F5344CB8AC3E}">
        <p14:creationId xmlns:p14="http://schemas.microsoft.com/office/powerpoint/2010/main" val="38102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but also take teachers into Atlas…</a:t>
            </a:r>
          </a:p>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20</a:t>
            </a:fld>
            <a:endParaRPr lang="en-US" dirty="0"/>
          </a:p>
        </p:txBody>
      </p:sp>
    </p:spTree>
    <p:extLst>
      <p:ext uri="{BB962C8B-B14F-4D97-AF65-F5344CB8AC3E}">
        <p14:creationId xmlns:p14="http://schemas.microsoft.com/office/powerpoint/2010/main" val="152187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on with our targeted area of improvement</a:t>
            </a:r>
            <a:r>
              <a:rPr lang="en-US" baseline="0" dirty="0" smtClean="0"/>
              <a:t> from 2012/2103 Reading for Information</a:t>
            </a:r>
          </a:p>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21</a:t>
            </a:fld>
            <a:endParaRPr lang="en-US" dirty="0"/>
          </a:p>
        </p:txBody>
      </p:sp>
    </p:spTree>
    <p:extLst>
      <p:ext uri="{BB962C8B-B14F-4D97-AF65-F5344CB8AC3E}">
        <p14:creationId xmlns:p14="http://schemas.microsoft.com/office/powerpoint/2010/main" val="407085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Each</a:t>
            </a:r>
            <a:r>
              <a:rPr lang="en-US" baseline="0" dirty="0" smtClean="0"/>
              <a:t> Atlas grade level unit has these strategies attached…</a:t>
            </a:r>
          </a:p>
          <a:p>
            <a:pPr algn="ctr"/>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22</a:t>
            </a:fld>
            <a:endParaRPr lang="en-US" dirty="0"/>
          </a:p>
        </p:txBody>
      </p:sp>
    </p:spTree>
    <p:extLst>
      <p:ext uri="{BB962C8B-B14F-4D97-AF65-F5344CB8AC3E}">
        <p14:creationId xmlns:p14="http://schemas.microsoft.com/office/powerpoint/2010/main" val="202603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23</a:t>
            </a:fld>
            <a:endParaRPr lang="en-US" dirty="0"/>
          </a:p>
        </p:txBody>
      </p:sp>
    </p:spTree>
    <p:extLst>
      <p:ext uri="{BB962C8B-B14F-4D97-AF65-F5344CB8AC3E}">
        <p14:creationId xmlns:p14="http://schemas.microsoft.com/office/powerpoint/2010/main" val="203071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Creativity, Critical Thinking,</a:t>
            </a:r>
            <a:r>
              <a:rPr lang="en-US" baseline="0" dirty="0" smtClean="0"/>
              <a:t> and Communication is what collaboration is all about.</a:t>
            </a:r>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24</a:t>
            </a:fld>
            <a:endParaRPr lang="en-US" dirty="0"/>
          </a:p>
        </p:txBody>
      </p:sp>
    </p:spTree>
    <p:extLst>
      <p:ext uri="{BB962C8B-B14F-4D97-AF65-F5344CB8AC3E}">
        <p14:creationId xmlns:p14="http://schemas.microsoft.com/office/powerpoint/2010/main" val="387838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create</a:t>
            </a:r>
            <a:r>
              <a:rPr lang="en-US" baseline="0" dirty="0" smtClean="0"/>
              <a:t> some version of this…</a:t>
            </a:r>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25</a:t>
            </a:fld>
            <a:endParaRPr lang="en-US" dirty="0"/>
          </a:p>
        </p:txBody>
      </p:sp>
    </p:spTree>
    <p:extLst>
      <p:ext uri="{BB962C8B-B14F-4D97-AF65-F5344CB8AC3E}">
        <p14:creationId xmlns:p14="http://schemas.microsoft.com/office/powerpoint/2010/main" val="293573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create</a:t>
            </a:r>
            <a:r>
              <a:rPr lang="en-US" baseline="0" dirty="0" smtClean="0"/>
              <a:t> some version of this.</a:t>
            </a:r>
            <a:endParaRPr lang="en-US" dirty="0"/>
          </a:p>
        </p:txBody>
      </p:sp>
      <p:sp>
        <p:nvSpPr>
          <p:cNvPr id="4" name="Slide Number Placeholder 3"/>
          <p:cNvSpPr>
            <a:spLocks noGrp="1"/>
          </p:cNvSpPr>
          <p:nvPr>
            <p:ph type="sldNum" sz="quarter" idx="10"/>
          </p:nvPr>
        </p:nvSpPr>
        <p:spPr/>
        <p:txBody>
          <a:bodyPr/>
          <a:lstStyle/>
          <a:p>
            <a:fld id="{0946205A-6850-4F40-BD25-2A1B814C39B6}" type="slidenum">
              <a:rPr lang="en-US" smtClean="0"/>
              <a:t>27</a:t>
            </a:fld>
            <a:endParaRPr lang="en-US" dirty="0"/>
          </a:p>
        </p:txBody>
      </p:sp>
    </p:spTree>
    <p:extLst>
      <p:ext uri="{BB962C8B-B14F-4D97-AF65-F5344CB8AC3E}">
        <p14:creationId xmlns:p14="http://schemas.microsoft.com/office/powerpoint/2010/main" val="135038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7D0FB-71DD-47B8-839F-CF333826760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51B1C-02CA-4ACB-96F3-C7EC165F1AEB}" type="datetimeFigureOut">
              <a:rPr lang="en-US" smtClean="0"/>
              <a:t>8/22/2013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7D0FB-71DD-47B8-839F-CF3338267603}" type="slidenum">
              <a:rPr lang="en-US" smtClean="0"/>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9351B1C-02CA-4ACB-96F3-C7EC165F1AEB}" type="datetimeFigureOut">
              <a:rPr lang="en-US" smtClean="0"/>
              <a:t>8/22/2013</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B37D0FB-71DD-47B8-839F-CF3338267603}" type="slidenum">
              <a:rPr lang="en-US" smtClean="0"/>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glish.conceptschools.org/?p=1631"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glish.conceptschools.org/wp-content/uploads/2013/05/PARCC-Overview.pptx" TargetMode="External"/><Relationship Id="rId3" Type="http://schemas.openxmlformats.org/officeDocument/2006/relationships/hyperlink" Target="http://english.conceptschools.org/wp-content/uploads/2013/05/CCSS-RI-Strategies-K-5.pdf" TargetMode="External"/><Relationship Id="rId7" Type="http://schemas.openxmlformats.org/officeDocument/2006/relationships/hyperlink" Target="http://english.conceptschools.org/wp-content/uploads/2013/05/Concept-ELA-Book-Explanations-Teachers3.docx" TargetMode="External"/><Relationship Id="rId2" Type="http://schemas.openxmlformats.org/officeDocument/2006/relationships/hyperlink" Target="http://english.conceptschools.org/wp-content/uploads/2013/05/Article_Backward_Design.doc" TargetMode="External"/><Relationship Id="rId1" Type="http://schemas.openxmlformats.org/officeDocument/2006/relationships/slideLayout" Target="../slideLayouts/slideLayout9.xml"/><Relationship Id="rId6" Type="http://schemas.openxmlformats.org/officeDocument/2006/relationships/hyperlink" Target="http://english.conceptschools.org/wp-content/uploads/2013/05/Concept-Writing-Curriculum-Alignment-through-Assessment-2013.docx" TargetMode="External"/><Relationship Id="rId11" Type="http://schemas.openxmlformats.org/officeDocument/2006/relationships/image" Target="../media/image26.jpg"/><Relationship Id="rId5" Type="http://schemas.openxmlformats.org/officeDocument/2006/relationships/hyperlink" Target="http://english.conceptschools.org/wp-content/uploads/2013/05/CCSS-RI-Strategies-9-12.pdf" TargetMode="External"/><Relationship Id="rId10" Type="http://schemas.openxmlformats.org/officeDocument/2006/relationships/hyperlink" Target="http://english.conceptschools.org/?page_id=1589" TargetMode="External"/><Relationship Id="rId4" Type="http://schemas.openxmlformats.org/officeDocument/2006/relationships/hyperlink" Target="http://english.conceptschools.org/wp-content/uploads/2013/05/CCSS-RI-Strategies-6-8.pdf" TargetMode="External"/><Relationship Id="rId9" Type="http://schemas.openxmlformats.org/officeDocument/2006/relationships/hyperlink" Target="http://english.conceptschools.org/wp-content/uploads/2013/05/PARCC-Selecting-Texts.pp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819400"/>
            <a:ext cx="7117180" cy="1957981"/>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Concept English</a:t>
            </a:r>
            <a:br>
              <a:rPr lang="en-US" dirty="0" smtClean="0"/>
            </a:br>
            <a:r>
              <a:rPr lang="en-US" dirty="0" smtClean="0"/>
              <a:t>Expectations 2013-2014</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066800" y="4038600"/>
            <a:ext cx="7059822" cy="1828800"/>
          </a:xfrm>
        </p:spPr>
        <p:txBody>
          <a:bodyPr/>
          <a:lstStyle/>
          <a:p>
            <a:r>
              <a:rPr lang="en-US" dirty="0" smtClean="0"/>
              <a:t>aflaherty@conceptschools.org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4953000"/>
            <a:ext cx="2972734" cy="934867"/>
          </a:xfrm>
        </p:spPr>
      </p:pic>
    </p:spTree>
    <p:extLst>
      <p:ext uri="{BB962C8B-B14F-4D97-AF65-F5344CB8AC3E}">
        <p14:creationId xmlns:p14="http://schemas.microsoft.com/office/powerpoint/2010/main" val="223744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 of Design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1676400"/>
            <a:ext cx="3470222" cy="4722704"/>
          </a:xfrm>
        </p:spPr>
      </p:pic>
    </p:spTree>
    <p:extLst>
      <p:ext uri="{BB962C8B-B14F-4D97-AF65-F5344CB8AC3E}">
        <p14:creationId xmlns:p14="http://schemas.microsoft.com/office/powerpoint/2010/main" val="2026852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62800" cy="544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93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162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29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467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750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628" y="685800"/>
            <a:ext cx="7243972" cy="543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21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23963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424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092" y="685800"/>
            <a:ext cx="731519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90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162800" cy="537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628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162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17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239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1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Education Week says…</a:t>
            </a:r>
            <a:endParaRPr lang="en-US" sz="4000" dirty="0"/>
          </a:p>
        </p:txBody>
      </p:sp>
      <p:sp>
        <p:nvSpPr>
          <p:cNvPr id="3" name="Content Placeholder 2"/>
          <p:cNvSpPr>
            <a:spLocks noGrp="1"/>
          </p:cNvSpPr>
          <p:nvPr>
            <p:ph idx="1"/>
          </p:nvPr>
        </p:nvSpPr>
        <p:spPr>
          <a:xfrm>
            <a:off x="1009443" y="1600201"/>
            <a:ext cx="7125112" cy="3962400"/>
          </a:xfrm>
        </p:spPr>
        <p:txBody>
          <a:bodyPr>
            <a:noAutofit/>
          </a:bodyPr>
          <a:lstStyle/>
          <a:p>
            <a:pPr marL="0" indent="0">
              <a:buNone/>
            </a:pPr>
            <a:r>
              <a:rPr lang="en-US" sz="2200" i="1" dirty="0" smtClean="0"/>
              <a:t>“The </a:t>
            </a:r>
            <a:r>
              <a:rPr lang="en-US" sz="2200" i="1" dirty="0"/>
              <a:t>common core means that teachers must shift their practice and teach more advanced materials to their students in more successful ways. How can we accomplish such a substantial change in classroom instruction in thousands of schools and tens of thousands of classrooms, and with millions of students with differing abilities, interests, and life goals? We believe the answer lies in two key strategies: greater teacher collaboration and better </a:t>
            </a:r>
            <a:r>
              <a:rPr lang="en-US" sz="2200" i="1" dirty="0" smtClean="0"/>
              <a:t>instructional</a:t>
            </a:r>
            <a:r>
              <a:rPr lang="en-US" sz="2200" i="1" dirty="0"/>
              <a:t> </a:t>
            </a:r>
            <a:r>
              <a:rPr lang="en-US" sz="2200" i="1" dirty="0" smtClean="0"/>
              <a:t>planning and delivery.”</a:t>
            </a:r>
            <a:endParaRPr lang="en-US" sz="2200" i="1" dirty="0"/>
          </a:p>
        </p:txBody>
      </p:sp>
    </p:spTree>
    <p:extLst>
      <p:ext uri="{BB962C8B-B14F-4D97-AF65-F5344CB8AC3E}">
        <p14:creationId xmlns:p14="http://schemas.microsoft.com/office/powerpoint/2010/main" val="1823642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990600"/>
            <a:ext cx="3545396" cy="1219200"/>
          </a:xfrm>
        </p:spPr>
        <p:txBody>
          <a:bodyPr>
            <a:normAutofit fontScale="90000"/>
          </a:bodyPr>
          <a:lstStyle/>
          <a:p>
            <a:r>
              <a:rPr lang="en-US" sz="4000" dirty="0" smtClean="0"/>
              <a:t>Orientation Week…</a:t>
            </a:r>
            <a:endParaRPr lang="en-US" sz="4000" dirty="0"/>
          </a:p>
        </p:txBody>
      </p:sp>
      <p:sp>
        <p:nvSpPr>
          <p:cNvPr id="3" name="Content Placeholder 2"/>
          <p:cNvSpPr>
            <a:spLocks noGrp="1"/>
          </p:cNvSpPr>
          <p:nvPr>
            <p:ph type="body" sz="half" idx="2"/>
          </p:nvPr>
        </p:nvSpPr>
        <p:spPr>
          <a:xfrm>
            <a:off x="1009443" y="2362200"/>
            <a:ext cx="3297954" cy="3962400"/>
          </a:xfrm>
        </p:spPr>
        <p:txBody>
          <a:bodyPr>
            <a:normAutofit fontScale="70000" lnSpcReduction="20000"/>
          </a:bodyPr>
          <a:lstStyle/>
          <a:p>
            <a:r>
              <a:rPr lang="en-US" sz="2800" dirty="0" smtClean="0"/>
              <a:t>II. ELA Department Meetings</a:t>
            </a:r>
          </a:p>
          <a:p>
            <a:pPr marL="914400" lvl="1" indent="-457200">
              <a:buFont typeface="Arial" pitchFamily="34" charset="0"/>
              <a:buChar char="•"/>
            </a:pPr>
            <a:r>
              <a:rPr lang="en-US" sz="2800" dirty="0" smtClean="0"/>
              <a:t>Review Atlas Expectations</a:t>
            </a:r>
          </a:p>
          <a:p>
            <a:pPr marL="914400" lvl="1" indent="-457200">
              <a:buFont typeface="Arial" pitchFamily="34" charset="0"/>
              <a:buChar char="•"/>
            </a:pPr>
            <a:r>
              <a:rPr lang="en-US" sz="2800" dirty="0" smtClean="0"/>
              <a:t>Core units vs. Created Units</a:t>
            </a:r>
          </a:p>
          <a:p>
            <a:pPr marL="914400" lvl="1" indent="-457200">
              <a:buFont typeface="Arial" pitchFamily="34" charset="0"/>
              <a:buChar char="•"/>
            </a:pPr>
            <a:r>
              <a:rPr lang="en-US" sz="2800" dirty="0" smtClean="0"/>
              <a:t>Review Atlas changes/how to write weekly units</a:t>
            </a:r>
          </a:p>
          <a:p>
            <a:pPr marL="914400" lvl="1" indent="-457200">
              <a:buFont typeface="Arial" pitchFamily="34" charset="0"/>
              <a:buChar char="•"/>
            </a:pPr>
            <a:r>
              <a:rPr lang="en-US" sz="2800" dirty="0" smtClean="0"/>
              <a:t>Cover school based requirements</a:t>
            </a:r>
          </a:p>
          <a:p>
            <a:pPr marL="457200" lvl="1" indent="0">
              <a:buNone/>
            </a:pPr>
            <a:endParaRPr lang="en-US" dirty="0"/>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286" r="14286"/>
          <a:stretch>
            <a:fillRect/>
          </a:stretch>
        </p:blipFill>
        <p:spPr>
          <a:xfrm>
            <a:off x="4674192" y="1601512"/>
            <a:ext cx="3961088" cy="3961088"/>
          </a:xfrm>
        </p:spPr>
      </p:pic>
    </p:spTree>
    <p:extLst>
      <p:ext uri="{BB962C8B-B14F-4D97-AF65-F5344CB8AC3E}">
        <p14:creationId xmlns:p14="http://schemas.microsoft.com/office/powerpoint/2010/main" val="24557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914400"/>
            <a:ext cx="3469196" cy="1295400"/>
          </a:xfrm>
        </p:spPr>
        <p:txBody>
          <a:bodyPr>
            <a:normAutofit fontScale="90000"/>
          </a:bodyPr>
          <a:lstStyle/>
          <a:p>
            <a:r>
              <a:rPr lang="en-US" sz="4000" dirty="0" smtClean="0"/>
              <a:t>Orientation Week…</a:t>
            </a:r>
            <a:endParaRPr lang="en-US" sz="4000" dirty="0"/>
          </a:p>
        </p:txBody>
      </p:sp>
      <p:sp>
        <p:nvSpPr>
          <p:cNvPr id="3" name="Content Placeholder 2"/>
          <p:cNvSpPr>
            <a:spLocks noGrp="1"/>
          </p:cNvSpPr>
          <p:nvPr>
            <p:ph type="body" sz="half" idx="2"/>
          </p:nvPr>
        </p:nvSpPr>
        <p:spPr>
          <a:xfrm>
            <a:off x="1009443" y="2500312"/>
            <a:ext cx="3297954" cy="3671888"/>
          </a:xfrm>
        </p:spPr>
        <p:txBody>
          <a:bodyPr>
            <a:noAutofit/>
          </a:bodyPr>
          <a:lstStyle/>
          <a:p>
            <a:r>
              <a:rPr lang="en-US" sz="2000" dirty="0" smtClean="0"/>
              <a:t>III. ELA Department Meetings</a:t>
            </a:r>
          </a:p>
          <a:p>
            <a:pPr marL="914400" lvl="1" indent="-457200">
              <a:buFont typeface="Arial" pitchFamily="34" charset="0"/>
              <a:buChar char="•"/>
            </a:pPr>
            <a:r>
              <a:rPr lang="en-US" sz="2000" dirty="0" smtClean="0"/>
              <a:t>Review targeted Reading for Information Strategies</a:t>
            </a:r>
          </a:p>
          <a:p>
            <a:pPr marL="914400" lvl="1" indent="-457200">
              <a:buFont typeface="Arial" pitchFamily="34" charset="0"/>
              <a:buChar char="•"/>
            </a:pPr>
            <a:r>
              <a:rPr lang="en-US" sz="2000" dirty="0" smtClean="0"/>
              <a:t>Teachers pick 2 to work on and complete exit slip</a:t>
            </a:r>
          </a:p>
        </p:txBody>
      </p:sp>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5181600" y="2743200"/>
            <a:ext cx="3479208" cy="3631608"/>
          </a:xfrm>
        </p:spPr>
      </p:pic>
    </p:spTree>
    <p:extLst>
      <p:ext uri="{BB962C8B-B14F-4D97-AF65-F5344CB8AC3E}">
        <p14:creationId xmlns:p14="http://schemas.microsoft.com/office/powerpoint/2010/main" val="26718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Target Strategies to Learn </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256887">
            <a:off x="1066800" y="2012156"/>
            <a:ext cx="2849686" cy="40528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2216">
            <a:off x="4191000" y="2286000"/>
            <a:ext cx="4773039" cy="3505200"/>
          </a:xfrm>
          <a:prstGeom prst="rect">
            <a:avLst/>
          </a:prstGeom>
        </p:spPr>
      </p:pic>
    </p:spTree>
    <p:extLst>
      <p:ext uri="{BB962C8B-B14F-4D97-AF65-F5344CB8AC3E}">
        <p14:creationId xmlns:p14="http://schemas.microsoft.com/office/powerpoint/2010/main" val="113859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52400"/>
            <a:ext cx="3297953" cy="1447800"/>
          </a:xfrm>
        </p:spPr>
        <p:txBody>
          <a:bodyPr>
            <a:normAutofit/>
          </a:bodyPr>
          <a:lstStyle/>
          <a:p>
            <a:r>
              <a:rPr lang="en-US" sz="4000" dirty="0" smtClean="0"/>
              <a:t>Orientation Week…</a:t>
            </a:r>
            <a:endParaRPr lang="en-US" sz="4000" dirty="0"/>
          </a:p>
        </p:txBody>
      </p:sp>
      <p:sp>
        <p:nvSpPr>
          <p:cNvPr id="3" name="Content Placeholder 2"/>
          <p:cNvSpPr>
            <a:spLocks noGrp="1"/>
          </p:cNvSpPr>
          <p:nvPr>
            <p:ph type="body" sz="half" idx="2"/>
          </p:nvPr>
        </p:nvSpPr>
        <p:spPr>
          <a:xfrm>
            <a:off x="762000" y="1600200"/>
            <a:ext cx="3733800" cy="5105400"/>
          </a:xfrm>
        </p:spPr>
        <p:txBody>
          <a:bodyPr>
            <a:noAutofit/>
          </a:bodyPr>
          <a:lstStyle/>
          <a:p>
            <a:r>
              <a:rPr lang="en-US" sz="1800" dirty="0" smtClean="0"/>
              <a:t>IV</a:t>
            </a:r>
            <a:r>
              <a:rPr lang="en-US" sz="2000" dirty="0" smtClean="0"/>
              <a:t>. ELA Department Meetings</a:t>
            </a:r>
          </a:p>
          <a:p>
            <a:pPr marL="742950" lvl="1" indent="-285750">
              <a:buFont typeface="Arial" pitchFamily="34" charset="0"/>
              <a:buChar char="•"/>
            </a:pPr>
            <a:r>
              <a:rPr lang="en-US" sz="2000" dirty="0" smtClean="0"/>
              <a:t>Work collaboratively to create vertical and horizontal planning maps</a:t>
            </a:r>
          </a:p>
          <a:p>
            <a:pPr marL="742950" lvl="1" indent="-285750">
              <a:buFont typeface="Arial" pitchFamily="34" charset="0"/>
              <a:buChar char="•"/>
            </a:pPr>
            <a:r>
              <a:rPr lang="en-US" sz="2000" dirty="0" smtClean="0"/>
              <a:t>Agree to mapped outcomes</a:t>
            </a:r>
          </a:p>
          <a:p>
            <a:pPr marL="742950" lvl="1" indent="-285750">
              <a:buFont typeface="Arial" pitchFamily="34" charset="0"/>
              <a:buChar char="•"/>
            </a:pPr>
            <a:r>
              <a:rPr lang="en-US" sz="2000" dirty="0" smtClean="0"/>
              <a:t>Submit plans to Instructional Coordinators/Director ELA by October 15</a:t>
            </a:r>
            <a:r>
              <a:rPr lang="en-US" sz="2000" baseline="30000" dirty="0" smtClean="0"/>
              <a:t>th</a:t>
            </a:r>
            <a:endParaRPr lang="en-US" sz="2000" dirty="0" smtClean="0"/>
          </a:p>
          <a:p>
            <a:pPr marL="742950" lvl="1" indent="-285750">
              <a:buFont typeface="Arial" pitchFamily="34" charset="0"/>
              <a:buChar char="•"/>
            </a:pPr>
            <a:r>
              <a:rPr lang="en-US" sz="2000" dirty="0" smtClean="0"/>
              <a:t>Monitor progress throughout the year</a:t>
            </a:r>
            <a:endParaRPr lang="en-US" sz="2000" dirty="0"/>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700" r="13700"/>
          <a:stretch>
            <a:fillRect/>
          </a:stretch>
        </p:blipFill>
        <p:spPr>
          <a:xfrm>
            <a:off x="5105400" y="2743200"/>
            <a:ext cx="3429000" cy="3429000"/>
          </a:xfrm>
        </p:spPr>
      </p:pic>
    </p:spTree>
    <p:extLst>
      <p:ext uri="{BB962C8B-B14F-4D97-AF65-F5344CB8AC3E}">
        <p14:creationId xmlns:p14="http://schemas.microsoft.com/office/powerpoint/2010/main" val="4161533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75724"/>
            <a:ext cx="7620000" cy="1838876"/>
          </a:xfrm>
        </p:spPr>
        <p:txBody>
          <a:bodyPr/>
          <a:lstStyle/>
          <a:p>
            <a:r>
              <a:rPr lang="en-US" sz="4000" dirty="0" smtClean="0"/>
              <a:t>Creativity, Critical Thinking, and Communication </a:t>
            </a:r>
            <a:endParaRPr lang="en-US" sz="40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7218" y="2737643"/>
            <a:ext cx="2872581" cy="2872581"/>
          </a:xfrm>
        </p:spPr>
      </p:pic>
    </p:spTree>
    <p:extLst>
      <p:ext uri="{BB962C8B-B14F-4D97-AF65-F5344CB8AC3E}">
        <p14:creationId xmlns:p14="http://schemas.microsoft.com/office/powerpoint/2010/main" val="1005291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5724"/>
            <a:ext cx="7696200" cy="924475"/>
          </a:xfrm>
        </p:spPr>
        <p:txBody>
          <a:bodyPr/>
          <a:lstStyle/>
          <a:p>
            <a:r>
              <a:rPr lang="en-US" sz="4000" dirty="0" smtClean="0"/>
              <a:t>Vertical and Horizontal Plans</a:t>
            </a:r>
            <a:endParaRPr lang="en-US" sz="4000" dirty="0"/>
          </a:p>
        </p:txBody>
      </p:sp>
      <p:pic>
        <p:nvPicPr>
          <p:cNvPr id="1229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162800" cy="480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098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38200"/>
            <a:ext cx="3469196" cy="1066800"/>
          </a:xfrm>
        </p:spPr>
        <p:txBody>
          <a:bodyPr>
            <a:normAutofit fontScale="90000"/>
          </a:bodyPr>
          <a:lstStyle/>
          <a:p>
            <a:r>
              <a:rPr lang="en-US" sz="4000" dirty="0" smtClean="0"/>
              <a:t>Orientation Week…</a:t>
            </a:r>
            <a:endParaRPr lang="en-US" sz="4000" dirty="0"/>
          </a:p>
        </p:txBody>
      </p:sp>
      <p:sp>
        <p:nvSpPr>
          <p:cNvPr id="3" name="Content Placeholder 2"/>
          <p:cNvSpPr>
            <a:spLocks noGrp="1"/>
          </p:cNvSpPr>
          <p:nvPr>
            <p:ph type="body" sz="half" idx="2"/>
          </p:nvPr>
        </p:nvSpPr>
        <p:spPr>
          <a:xfrm>
            <a:off x="838200" y="1981200"/>
            <a:ext cx="3469197" cy="4648200"/>
          </a:xfrm>
        </p:spPr>
        <p:txBody>
          <a:bodyPr>
            <a:noAutofit/>
          </a:bodyPr>
          <a:lstStyle/>
          <a:p>
            <a:r>
              <a:rPr lang="en-US" sz="2000" dirty="0" smtClean="0"/>
              <a:t>V. ELA Department Meetings</a:t>
            </a:r>
          </a:p>
          <a:p>
            <a:pPr marL="800100" lvl="1" indent="-342900">
              <a:buFont typeface="Arial" pitchFamily="34" charset="0"/>
              <a:buChar char="•"/>
            </a:pPr>
            <a:r>
              <a:rPr lang="en-US" sz="2000" dirty="0" smtClean="0"/>
              <a:t>Review Writing Scope and Sequence by assessment</a:t>
            </a:r>
          </a:p>
          <a:p>
            <a:pPr marL="800100" lvl="1" indent="-342900">
              <a:buFont typeface="Arial" pitchFamily="34" charset="0"/>
              <a:buChar char="•"/>
            </a:pPr>
            <a:r>
              <a:rPr lang="en-US" sz="2000" dirty="0" smtClean="0"/>
              <a:t>Review Atlas units by grade level</a:t>
            </a:r>
          </a:p>
          <a:p>
            <a:pPr marL="800100" lvl="1" indent="-342900">
              <a:buFont typeface="Arial" pitchFamily="34" charset="0"/>
              <a:buChar char="•"/>
            </a:pPr>
            <a:r>
              <a:rPr lang="en-US" sz="2000" dirty="0" smtClean="0"/>
              <a:t>Revise and submit school scope and sequence to Director by September 30</a:t>
            </a:r>
            <a:r>
              <a:rPr lang="en-US" sz="2000" baseline="30000" dirty="0" smtClean="0"/>
              <a:t>th</a:t>
            </a:r>
            <a:r>
              <a:rPr lang="en-US" sz="2000" dirty="0" smtClean="0"/>
              <a:t>.</a:t>
            </a:r>
            <a:endParaRPr lang="en-US" sz="2000"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073" r="9073"/>
          <a:stretch>
            <a:fillRect/>
          </a:stretch>
        </p:blipFill>
        <p:spPr>
          <a:xfrm>
            <a:off x="5105400" y="2590800"/>
            <a:ext cx="3429000" cy="3429000"/>
          </a:xfrm>
        </p:spPr>
      </p:pic>
    </p:spTree>
    <p:extLst>
      <p:ext uri="{BB962C8B-B14F-4D97-AF65-F5344CB8AC3E}">
        <p14:creationId xmlns:p14="http://schemas.microsoft.com/office/powerpoint/2010/main" val="6881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04644"/>
            <a:ext cx="7277100" cy="843156"/>
          </a:xfrm>
        </p:spPr>
        <p:txBody>
          <a:bodyPr/>
          <a:lstStyle/>
          <a:p>
            <a:r>
              <a:rPr lang="en-US" sz="4000" dirty="0" smtClean="0"/>
              <a:t>Sample Writing Alignment</a:t>
            </a:r>
            <a:endParaRPr lang="en-US" sz="4000" dirty="0"/>
          </a:p>
        </p:txBody>
      </p:sp>
      <p:sp>
        <p:nvSpPr>
          <p:cNvPr id="6" name="Content Placeholder 5"/>
          <p:cNvSpPr>
            <a:spLocks noGrp="1"/>
          </p:cNvSpPr>
          <p:nvPr>
            <p:ph idx="1"/>
          </p:nvPr>
        </p:nvSpPr>
        <p:spPr/>
        <p:txBody>
          <a:bodyPr/>
          <a:lstStyle/>
          <a:p>
            <a:endParaRPr lang="en-US" dirty="0"/>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19593"/>
            <a:ext cx="7543800" cy="501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677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38200"/>
            <a:ext cx="3469196" cy="990600"/>
          </a:xfrm>
        </p:spPr>
        <p:txBody>
          <a:bodyPr/>
          <a:lstStyle/>
          <a:p>
            <a:r>
              <a:rPr lang="en-US" sz="4000" dirty="0" smtClean="0"/>
              <a:t>Other… </a:t>
            </a:r>
            <a:endParaRPr lang="en-US" sz="4000" dirty="0"/>
          </a:p>
        </p:txBody>
      </p:sp>
      <p:sp>
        <p:nvSpPr>
          <p:cNvPr id="3" name="Content Placeholder 2"/>
          <p:cNvSpPr>
            <a:spLocks noGrp="1"/>
          </p:cNvSpPr>
          <p:nvPr>
            <p:ph type="body" sz="half" idx="2"/>
          </p:nvPr>
        </p:nvSpPr>
        <p:spPr>
          <a:xfrm>
            <a:off x="1009443" y="2133600"/>
            <a:ext cx="3297954" cy="3505200"/>
          </a:xfrm>
        </p:spPr>
        <p:txBody>
          <a:bodyPr>
            <a:normAutofit fontScale="92500" lnSpcReduction="20000"/>
          </a:bodyPr>
          <a:lstStyle/>
          <a:p>
            <a:r>
              <a:rPr lang="en-US" sz="2800" dirty="0" smtClean="0"/>
              <a:t>Two Course Descriptions not in Atlas</a:t>
            </a:r>
          </a:p>
          <a:p>
            <a:pPr marL="914400" lvl="1" indent="-457200">
              <a:buFont typeface="Arial" pitchFamily="34" charset="0"/>
              <a:buChar char="•"/>
            </a:pPr>
            <a:r>
              <a:rPr lang="en-US" sz="2800" dirty="0" smtClean="0"/>
              <a:t>College &amp; Career Composition</a:t>
            </a:r>
          </a:p>
          <a:p>
            <a:pPr marL="914400" lvl="1" indent="-457200">
              <a:buFont typeface="Arial" pitchFamily="34" charset="0"/>
              <a:buChar char="•"/>
            </a:pPr>
            <a:r>
              <a:rPr lang="en-US" sz="2800" dirty="0" smtClean="0"/>
              <a:t>AP Language and AP Literature</a:t>
            </a:r>
          </a:p>
        </p:txBody>
      </p:sp>
      <p:pic>
        <p:nvPicPr>
          <p:cNvPr id="5" name="Picture Placeholder 4">
            <a:hlinkClick r:id="rId3"/>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2914" r="12914"/>
          <a:stretch>
            <a:fillRect/>
          </a:stretch>
        </p:blipFill>
        <p:spPr>
          <a:xfrm>
            <a:off x="5029200" y="2743200"/>
            <a:ext cx="3124200" cy="3124200"/>
          </a:xfrm>
        </p:spPr>
      </p:pic>
    </p:spTree>
    <p:extLst>
      <p:ext uri="{BB962C8B-B14F-4D97-AF65-F5344CB8AC3E}">
        <p14:creationId xmlns:p14="http://schemas.microsoft.com/office/powerpoint/2010/main" val="5251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4114800" cy="1295400"/>
          </a:xfrm>
        </p:spPr>
        <p:txBody>
          <a:bodyPr>
            <a:normAutofit/>
          </a:bodyPr>
          <a:lstStyle/>
          <a:p>
            <a:r>
              <a:rPr lang="en-US" sz="4000" dirty="0" smtClean="0"/>
              <a:t>PD 2013-2014</a:t>
            </a:r>
            <a:r>
              <a:rPr lang="en-US" sz="3200" dirty="0" smtClean="0"/>
              <a:t/>
            </a:r>
            <a:br>
              <a:rPr lang="en-US" sz="3200" dirty="0" smtClean="0"/>
            </a:br>
            <a:endParaRPr lang="en-US" sz="3200" dirty="0"/>
          </a:p>
        </p:txBody>
      </p:sp>
      <p:sp>
        <p:nvSpPr>
          <p:cNvPr id="3" name="Text Placeholder 2"/>
          <p:cNvSpPr>
            <a:spLocks noGrp="1"/>
          </p:cNvSpPr>
          <p:nvPr>
            <p:ph type="body" sz="half" idx="2"/>
          </p:nvPr>
        </p:nvSpPr>
        <p:spPr>
          <a:xfrm>
            <a:off x="1009443" y="2133600"/>
            <a:ext cx="3297954" cy="4267200"/>
          </a:xfrm>
        </p:spPr>
        <p:txBody>
          <a:bodyPr>
            <a:noAutofit/>
          </a:bodyPr>
          <a:lstStyle/>
          <a:p>
            <a:pPr marL="457200" indent="-457200">
              <a:buFont typeface="Arial" pitchFamily="34" charset="0"/>
              <a:buChar char="•"/>
            </a:pPr>
            <a:r>
              <a:rPr lang="en-US" sz="2800" dirty="0" smtClean="0"/>
              <a:t>Planning and Designed </a:t>
            </a:r>
            <a:r>
              <a:rPr lang="en-US" sz="2800" dirty="0"/>
              <a:t>units (focus area 1)</a:t>
            </a:r>
          </a:p>
          <a:p>
            <a:pPr marL="457200" indent="-457200">
              <a:buFont typeface="Arial" pitchFamily="34" charset="0"/>
              <a:buChar char="•"/>
            </a:pPr>
            <a:r>
              <a:rPr lang="en-US" sz="2800" dirty="0"/>
              <a:t>Lesson strategies (focus area 2)</a:t>
            </a:r>
          </a:p>
          <a:p>
            <a:pPr marL="457200" indent="-457200">
              <a:buFont typeface="Arial" pitchFamily="34" charset="0"/>
              <a:buChar char="•"/>
            </a:pPr>
            <a:r>
              <a:rPr lang="en-US" sz="2800" dirty="0"/>
              <a:t>Assessment creation (focus area 3)</a:t>
            </a:r>
          </a:p>
          <a:p>
            <a:endParaRPr lang="en-US" sz="2800" dirty="0"/>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983" b="7983"/>
          <a:stretch>
            <a:fillRect/>
          </a:stretch>
        </p:blipFill>
        <p:spPr>
          <a:xfrm>
            <a:off x="4953000" y="2590800"/>
            <a:ext cx="3429000" cy="3429000"/>
          </a:xfrm>
        </p:spPr>
      </p:pic>
    </p:spTree>
    <p:extLst>
      <p:ext uri="{BB962C8B-B14F-4D97-AF65-F5344CB8AC3E}">
        <p14:creationId xmlns:p14="http://schemas.microsoft.com/office/powerpoint/2010/main" val="2518487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125113" cy="924475"/>
          </a:xfrm>
        </p:spPr>
        <p:txBody>
          <a:bodyPr/>
          <a:lstStyle/>
          <a:p>
            <a:pPr algn="ctr"/>
            <a:r>
              <a:rPr lang="en-US" sz="4000" dirty="0" smtClean="0"/>
              <a:t>Collaboration is…</a:t>
            </a: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438400"/>
            <a:ext cx="5394192" cy="2971800"/>
          </a:xfrm>
        </p:spPr>
      </p:pic>
    </p:spTree>
    <p:extLst>
      <p:ext uri="{BB962C8B-B14F-4D97-AF65-F5344CB8AC3E}">
        <p14:creationId xmlns:p14="http://schemas.microsoft.com/office/powerpoint/2010/main" val="194130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04800"/>
            <a:ext cx="3297953" cy="1143000"/>
          </a:xfrm>
        </p:spPr>
        <p:txBody>
          <a:bodyPr>
            <a:normAutofit fontScale="90000"/>
          </a:bodyPr>
          <a:lstStyle/>
          <a:p>
            <a:r>
              <a:rPr lang="en-US" sz="2700" dirty="0"/>
              <a:t>Things to become familiar with:</a:t>
            </a:r>
            <a:r>
              <a:rPr lang="en-US" dirty="0"/>
              <a:t/>
            </a:r>
            <a:br>
              <a:rPr lang="en-US" dirty="0"/>
            </a:br>
            <a:endParaRPr lang="en-US" dirty="0"/>
          </a:p>
        </p:txBody>
      </p:sp>
      <p:sp>
        <p:nvSpPr>
          <p:cNvPr id="3" name="Text Placeholder 2"/>
          <p:cNvSpPr>
            <a:spLocks noGrp="1"/>
          </p:cNvSpPr>
          <p:nvPr>
            <p:ph type="body" sz="half" idx="2"/>
          </p:nvPr>
        </p:nvSpPr>
        <p:spPr>
          <a:xfrm>
            <a:off x="1009443" y="1219200"/>
            <a:ext cx="3297954" cy="5638800"/>
          </a:xfrm>
        </p:spPr>
        <p:txBody>
          <a:bodyPr>
            <a:normAutofit/>
          </a:bodyPr>
          <a:lstStyle/>
          <a:p>
            <a:pPr marL="285750" indent="-285750">
              <a:buFont typeface="Arial" pitchFamily="34" charset="0"/>
              <a:buChar char="•"/>
            </a:pPr>
            <a:r>
              <a:rPr lang="en-US" sz="1400" dirty="0" smtClean="0">
                <a:hlinkClick r:id="rId2"/>
              </a:rPr>
              <a:t>Article_Backward_Design</a:t>
            </a:r>
            <a:r>
              <a:rPr lang="en-US" sz="1400" dirty="0"/>
              <a:t> explanation by Wiggins and </a:t>
            </a:r>
            <a:r>
              <a:rPr lang="en-US" sz="1400" dirty="0" smtClean="0"/>
              <a:t>McTighe</a:t>
            </a:r>
          </a:p>
          <a:p>
            <a:pPr marL="285750" indent="-285750">
              <a:buFont typeface="Arial" pitchFamily="34" charset="0"/>
              <a:buChar char="•"/>
            </a:pPr>
            <a:r>
              <a:rPr lang="en-US" sz="1400" dirty="0" smtClean="0"/>
              <a:t>See also work of ELA Curriculum Team </a:t>
            </a:r>
            <a:endParaRPr lang="en-US" sz="1400" dirty="0"/>
          </a:p>
          <a:p>
            <a:pPr marL="285750" indent="-285750">
              <a:buFont typeface="Arial" pitchFamily="34" charset="0"/>
              <a:buChar char="•"/>
            </a:pPr>
            <a:r>
              <a:rPr lang="en-US" sz="1400" dirty="0"/>
              <a:t>Targeted RI strategies with explanations from “Realizing Illinois” (</a:t>
            </a:r>
            <a:r>
              <a:rPr lang="en-US" sz="1400" dirty="0">
                <a:hlinkClick r:id="rId3"/>
              </a:rPr>
              <a:t>CCSS – RI Strategies, K-5</a:t>
            </a:r>
            <a:r>
              <a:rPr lang="en-US" sz="1400" dirty="0"/>
              <a:t>, </a:t>
            </a:r>
            <a:r>
              <a:rPr lang="en-US" sz="1400" dirty="0">
                <a:hlinkClick r:id="rId4"/>
              </a:rPr>
              <a:t>CCSS – RI Strategies, 6-8</a:t>
            </a:r>
            <a:r>
              <a:rPr lang="en-US" sz="1400" dirty="0"/>
              <a:t>, </a:t>
            </a:r>
            <a:r>
              <a:rPr lang="en-US" sz="1400" dirty="0">
                <a:hlinkClick r:id="rId5"/>
              </a:rPr>
              <a:t>CCSS RI Strategies, 9-12</a:t>
            </a:r>
            <a:r>
              <a:rPr lang="en-US" sz="1400" dirty="0"/>
              <a:t>)</a:t>
            </a:r>
          </a:p>
          <a:p>
            <a:pPr marL="285750" indent="-285750">
              <a:buFont typeface="Arial" pitchFamily="34" charset="0"/>
              <a:buChar char="•"/>
            </a:pPr>
            <a:r>
              <a:rPr lang="en-US" sz="1400" dirty="0"/>
              <a:t>Writing in all class – </a:t>
            </a:r>
            <a:r>
              <a:rPr lang="en-US" sz="1400" dirty="0">
                <a:hlinkClick r:id="rId6"/>
              </a:rPr>
              <a:t>Concept Writing Curriculum Alignment through Assessment 2013</a:t>
            </a:r>
            <a:endParaRPr lang="en-US" sz="1400" dirty="0"/>
          </a:p>
          <a:p>
            <a:pPr marL="285750" indent="-285750">
              <a:buFont typeface="Arial" pitchFamily="34" charset="0"/>
              <a:buChar char="•"/>
            </a:pPr>
            <a:r>
              <a:rPr lang="en-US" sz="1400" dirty="0"/>
              <a:t>Book Information </a:t>
            </a:r>
            <a:r>
              <a:rPr lang="en-US" sz="1400" dirty="0">
                <a:hlinkClick r:id="rId7"/>
              </a:rPr>
              <a:t>Concept ELA Book Explanations-Teachers</a:t>
            </a:r>
            <a:endParaRPr lang="en-US" sz="1400" dirty="0"/>
          </a:p>
          <a:p>
            <a:pPr marL="285750" indent="-285750">
              <a:buFont typeface="Arial" pitchFamily="34" charset="0"/>
              <a:buChar char="•"/>
            </a:pPr>
            <a:r>
              <a:rPr lang="en-US" sz="1400" dirty="0">
                <a:hlinkClick r:id="rId8"/>
              </a:rPr>
              <a:t>PARCC Overview</a:t>
            </a:r>
            <a:r>
              <a:rPr lang="en-US" sz="1400" dirty="0"/>
              <a:t> literacy documents, April 2013</a:t>
            </a:r>
          </a:p>
          <a:p>
            <a:pPr marL="285750" indent="-285750">
              <a:buFont typeface="Arial" pitchFamily="34" charset="0"/>
              <a:buChar char="•"/>
            </a:pPr>
            <a:r>
              <a:rPr lang="en-US" sz="1400" dirty="0">
                <a:hlinkClick r:id="rId9"/>
              </a:rPr>
              <a:t>PARCC Selecting Texts</a:t>
            </a:r>
            <a:r>
              <a:rPr lang="en-US" sz="1400" dirty="0"/>
              <a:t> quality criteria, April 2013</a:t>
            </a:r>
          </a:p>
          <a:p>
            <a:r>
              <a:rPr lang="en-US" dirty="0"/>
              <a:t/>
            </a:r>
            <a:br>
              <a:rPr lang="en-US" dirty="0"/>
            </a:br>
            <a:endParaRPr lang="en-US" dirty="0"/>
          </a:p>
        </p:txBody>
      </p:sp>
      <p:pic>
        <p:nvPicPr>
          <p:cNvPr id="5" name="Picture Placeholder 4">
            <a:hlinkClick r:id="rId10"/>
          </p:cNvPr>
          <p:cNvPicPr>
            <a:picLocks noGrp="1" noChangeAspect="1"/>
          </p:cNvPicPr>
          <p:nvPr>
            <p:ph type="pic" sz="quarter" idx="14"/>
          </p:nvPr>
        </p:nvPicPr>
        <p:blipFill>
          <a:blip r:embed="rId11">
            <a:extLst>
              <a:ext uri="{28A0092B-C50C-407E-A947-70E740481C1C}">
                <a14:useLocalDpi xmlns:a14="http://schemas.microsoft.com/office/drawing/2010/main" val="0"/>
              </a:ext>
            </a:extLst>
          </a:blip>
          <a:srcRect/>
          <a:stretch>
            <a:fillRect/>
          </a:stretch>
        </p:blipFill>
        <p:spPr>
          <a:xfrm>
            <a:off x="5105400" y="2895600"/>
            <a:ext cx="3200400" cy="3200400"/>
          </a:xfrm>
        </p:spPr>
      </p:pic>
    </p:spTree>
    <p:extLst>
      <p:ext uri="{BB962C8B-B14F-4D97-AF65-F5344CB8AC3E}">
        <p14:creationId xmlns:p14="http://schemas.microsoft.com/office/powerpoint/2010/main" val="3137630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685800"/>
            <a:ext cx="3545396" cy="990600"/>
          </a:xfrm>
        </p:spPr>
        <p:txBody>
          <a:bodyPr/>
          <a:lstStyle/>
          <a:p>
            <a:r>
              <a:rPr lang="en-US" dirty="0" smtClean="0"/>
              <a:t>Concept ELA Design Team</a:t>
            </a:r>
            <a:endParaRPr lang="en-US" dirty="0"/>
          </a:p>
        </p:txBody>
      </p:sp>
      <p:sp>
        <p:nvSpPr>
          <p:cNvPr id="3" name="Text Placeholder 2"/>
          <p:cNvSpPr>
            <a:spLocks noGrp="1"/>
          </p:cNvSpPr>
          <p:nvPr>
            <p:ph type="body" sz="half" idx="2"/>
          </p:nvPr>
        </p:nvSpPr>
        <p:spPr>
          <a:xfrm>
            <a:off x="990600" y="1676400"/>
            <a:ext cx="3297954" cy="4876800"/>
          </a:xfrm>
        </p:spPr>
        <p:txBody>
          <a:bodyPr>
            <a:normAutofit fontScale="85000" lnSpcReduction="20000"/>
          </a:bodyPr>
          <a:lstStyle/>
          <a:p>
            <a:r>
              <a:rPr lang="en-US" dirty="0"/>
              <a:t>Michael Bidwell – HSA Cincinnati</a:t>
            </a:r>
          </a:p>
          <a:p>
            <a:endParaRPr lang="en-US" dirty="0"/>
          </a:p>
          <a:p>
            <a:r>
              <a:rPr lang="en-US" dirty="0"/>
              <a:t>Jennifer Brown – HSA Springfield</a:t>
            </a:r>
          </a:p>
          <a:p>
            <a:endParaRPr lang="en-US" dirty="0"/>
          </a:p>
          <a:p>
            <a:r>
              <a:rPr lang="en-US" dirty="0"/>
              <a:t>Sarah Gordon-Church – Quest Peoria</a:t>
            </a:r>
          </a:p>
          <a:p>
            <a:endParaRPr lang="en-US" dirty="0"/>
          </a:p>
          <a:p>
            <a:r>
              <a:rPr lang="en-US" dirty="0"/>
              <a:t>Jessica Lorimor – HSA Loraine</a:t>
            </a:r>
          </a:p>
          <a:p>
            <a:endParaRPr lang="en-US" dirty="0"/>
          </a:p>
          <a:p>
            <a:r>
              <a:rPr lang="en-US" dirty="0"/>
              <a:t>Caroline Clarke – HSA Columbus</a:t>
            </a:r>
          </a:p>
          <a:p>
            <a:endParaRPr lang="en-US" dirty="0"/>
          </a:p>
          <a:p>
            <a:r>
              <a:rPr lang="en-US" dirty="0"/>
              <a:t>Erica Fawley – HSA Dayton</a:t>
            </a:r>
          </a:p>
          <a:p>
            <a:endParaRPr lang="en-US" dirty="0"/>
          </a:p>
          <a:p>
            <a:r>
              <a:rPr lang="en-US" dirty="0"/>
              <a:t>Daniel Harting – CMSA Indianapolis</a:t>
            </a:r>
          </a:p>
          <a:p>
            <a:endParaRPr lang="en-US" dirty="0"/>
          </a:p>
          <a:p>
            <a:r>
              <a:rPr lang="en-US" dirty="0"/>
              <a:t>Ashley Kent – HSA Dayton</a:t>
            </a:r>
          </a:p>
          <a:p>
            <a:endParaRPr lang="en-US" dirty="0"/>
          </a:p>
          <a:p>
            <a:r>
              <a:rPr lang="en-US" dirty="0"/>
              <a:t>Abbey Pinkerton – CMSA Chicago</a:t>
            </a:r>
          </a:p>
          <a:p>
            <a:endParaRPr lang="en-US" dirty="0"/>
          </a:p>
          <a:p>
            <a:r>
              <a:rPr lang="en-US" dirty="0"/>
              <a:t>Megan Press – CMSA Chicago</a:t>
            </a:r>
          </a:p>
          <a:p>
            <a:endParaRPr lang="en-US" dirty="0"/>
          </a:p>
          <a:p>
            <a:r>
              <a:rPr lang="en-US" dirty="0"/>
              <a:t>Katherine Sagasser – HSA Toledo</a:t>
            </a:r>
          </a:p>
        </p:txBody>
      </p:sp>
      <p:pic>
        <p:nvPicPr>
          <p:cNvPr id="5" name="Picture Placeholder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4911" b="14911"/>
          <a:stretch>
            <a:fillRect/>
          </a:stretch>
        </p:blipFill>
        <p:spPr/>
      </p:pic>
    </p:spTree>
    <p:extLst>
      <p:ext uri="{BB962C8B-B14F-4D97-AF65-F5344CB8AC3E}">
        <p14:creationId xmlns:p14="http://schemas.microsoft.com/office/powerpoint/2010/main" val="2197803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990600"/>
            <a:ext cx="3581400" cy="1295400"/>
          </a:xfrm>
        </p:spPr>
        <p:txBody>
          <a:bodyPr>
            <a:noAutofit/>
          </a:bodyPr>
          <a:lstStyle/>
          <a:p>
            <a:r>
              <a:rPr lang="en-US" sz="4000" dirty="0" smtClean="0"/>
              <a:t>Concept ELA Programs </a:t>
            </a:r>
            <a:endParaRPr lang="en-US" sz="4000" dirty="0"/>
          </a:p>
        </p:txBody>
      </p:sp>
      <p:sp>
        <p:nvSpPr>
          <p:cNvPr id="3" name="Text Placeholder 2"/>
          <p:cNvSpPr>
            <a:spLocks noGrp="1"/>
          </p:cNvSpPr>
          <p:nvPr>
            <p:ph type="body" sz="half" idx="2"/>
          </p:nvPr>
        </p:nvSpPr>
        <p:spPr>
          <a:xfrm>
            <a:off x="1009443" y="2500312"/>
            <a:ext cx="3297954" cy="3671888"/>
          </a:xfrm>
        </p:spPr>
        <p:txBody>
          <a:bodyPr/>
          <a:lstStyle/>
          <a:p>
            <a:pPr marL="171450" indent="-171450">
              <a:buFont typeface="Arial" pitchFamily="34" charset="0"/>
              <a:buChar char="•"/>
            </a:pPr>
            <a:r>
              <a:rPr lang="en-US" sz="2000" dirty="0" smtClean="0"/>
              <a:t>Spelling </a:t>
            </a:r>
            <a:r>
              <a:rPr lang="en-US" sz="2000" dirty="0"/>
              <a:t>Bee – December 7, 2013</a:t>
            </a:r>
          </a:p>
          <a:p>
            <a:pPr marL="171450" indent="-171450">
              <a:buFont typeface="Arial" pitchFamily="34" charset="0"/>
              <a:buChar char="•"/>
            </a:pPr>
            <a:r>
              <a:rPr lang="en-US" sz="2000" dirty="0" smtClean="0"/>
              <a:t>Writing Contest </a:t>
            </a:r>
            <a:r>
              <a:rPr lang="en-US" sz="2000" dirty="0"/>
              <a:t>– February 4, 2014</a:t>
            </a:r>
          </a:p>
          <a:p>
            <a:pPr marL="171450" indent="-171450">
              <a:buFont typeface="Arial" pitchFamily="34" charset="0"/>
              <a:buChar char="•"/>
            </a:pPr>
            <a:r>
              <a:rPr lang="en-US" sz="2000" dirty="0" smtClean="0"/>
              <a:t>Speech </a:t>
            </a:r>
            <a:r>
              <a:rPr lang="en-US" sz="2000" dirty="0"/>
              <a:t>and Spoken Word Competition – April 12, 2014</a:t>
            </a:r>
          </a:p>
          <a:p>
            <a:endParaRPr lang="en-US"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422" r="22422"/>
          <a:stretch>
            <a:fillRect/>
          </a:stretch>
        </p:blipFill>
        <p:spPr>
          <a:xfrm>
            <a:off x="5486400" y="2743200"/>
            <a:ext cx="2667000" cy="2667000"/>
          </a:xfrm>
        </p:spPr>
      </p:pic>
    </p:spTree>
    <p:extLst>
      <p:ext uri="{BB962C8B-B14F-4D97-AF65-F5344CB8AC3E}">
        <p14:creationId xmlns:p14="http://schemas.microsoft.com/office/powerpoint/2010/main" val="5330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9442" y="533401"/>
            <a:ext cx="7125113" cy="914400"/>
          </a:xfrm>
        </p:spPr>
        <p:txBody>
          <a:bodyPr/>
          <a:lstStyle/>
          <a:p>
            <a:r>
              <a:rPr lang="en-US" dirty="0" smtClean="0"/>
              <a:t>Handy Common Core Booklet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76400"/>
            <a:ext cx="6581962" cy="4680370"/>
          </a:xfrm>
        </p:spPr>
      </p:pic>
    </p:spTree>
    <p:extLst>
      <p:ext uri="{BB962C8B-B14F-4D97-AF65-F5344CB8AC3E}">
        <p14:creationId xmlns:p14="http://schemas.microsoft.com/office/powerpoint/2010/main" val="3844423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Website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245214"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296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9442" y="675724"/>
            <a:ext cx="7448758" cy="1610276"/>
          </a:xfrm>
        </p:spPr>
        <p:txBody>
          <a:bodyPr/>
          <a:lstStyle/>
          <a:p>
            <a:r>
              <a:rPr lang="en-US" sz="4000" dirty="0" smtClean="0"/>
              <a:t>Creativity, Critical Thinking, and Communication is</a:t>
            </a:r>
            <a:endParaRPr lang="en-US" sz="4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688336"/>
            <a:ext cx="6096000" cy="3413760"/>
          </a:xfrm>
        </p:spPr>
      </p:pic>
    </p:spTree>
    <p:extLst>
      <p:ext uri="{BB962C8B-B14F-4D97-AF65-F5344CB8AC3E}">
        <p14:creationId xmlns:p14="http://schemas.microsoft.com/office/powerpoint/2010/main" val="39501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604168"/>
            <a:ext cx="5989108" cy="4491831"/>
          </a:xfrm>
        </p:spPr>
      </p:pic>
    </p:spTree>
    <p:extLst>
      <p:ext uri="{BB962C8B-B14F-4D97-AF65-F5344CB8AC3E}">
        <p14:creationId xmlns:p14="http://schemas.microsoft.com/office/powerpoint/2010/main" val="99783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1"/>
            <a:ext cx="7125113" cy="685800"/>
          </a:xfrm>
        </p:spPr>
        <p:txBody>
          <a:bodyPr/>
          <a:lstStyle/>
          <a:p>
            <a:r>
              <a:rPr lang="en-US" sz="4000" dirty="0" smtClean="0"/>
              <a:t>Some thoughts…</a:t>
            </a:r>
            <a:endParaRPr lang="en-US" sz="4000" dirty="0"/>
          </a:p>
        </p:txBody>
      </p:sp>
      <p:sp>
        <p:nvSpPr>
          <p:cNvPr id="3" name="Content Placeholder 2"/>
          <p:cNvSpPr>
            <a:spLocks noGrp="1"/>
          </p:cNvSpPr>
          <p:nvPr>
            <p:ph idx="1"/>
          </p:nvPr>
        </p:nvSpPr>
        <p:spPr>
          <a:xfrm>
            <a:off x="1066801" y="2209800"/>
            <a:ext cx="6781800" cy="5029200"/>
          </a:xfrm>
        </p:spPr>
        <p:txBody>
          <a:bodyPr>
            <a:normAutofit/>
          </a:bodyPr>
          <a:lstStyle/>
          <a:p>
            <a:r>
              <a:rPr lang="en-US" sz="2400" dirty="0"/>
              <a:t>E</a:t>
            </a:r>
            <a:r>
              <a:rPr lang="en-US" sz="2400" dirty="0" smtClean="0"/>
              <a:t>nsure </a:t>
            </a:r>
            <a:r>
              <a:rPr lang="en-US" sz="2400" dirty="0"/>
              <a:t>teachers are building a mutual respect for one </a:t>
            </a:r>
            <a:r>
              <a:rPr lang="en-US" sz="2400" dirty="0" smtClean="0"/>
              <a:t>another</a:t>
            </a:r>
            <a:endParaRPr lang="en-US" sz="2400" dirty="0"/>
          </a:p>
          <a:p>
            <a:r>
              <a:rPr lang="en-US" sz="2400" dirty="0" smtClean="0"/>
              <a:t>Establish </a:t>
            </a:r>
            <a:r>
              <a:rPr lang="en-US" sz="2400" dirty="0"/>
              <a:t>norms </a:t>
            </a:r>
            <a:r>
              <a:rPr lang="en-US" sz="2400" dirty="0" smtClean="0"/>
              <a:t>so </a:t>
            </a:r>
            <a:r>
              <a:rPr lang="en-US" sz="2400" dirty="0"/>
              <a:t>teachers are free to disagree respectfully without offending </a:t>
            </a:r>
            <a:r>
              <a:rPr lang="en-US" sz="2400" dirty="0" smtClean="0"/>
              <a:t>each other </a:t>
            </a:r>
            <a:endParaRPr lang="en-US" sz="2400" dirty="0"/>
          </a:p>
          <a:p>
            <a:r>
              <a:rPr lang="en-US" sz="2400" dirty="0" smtClean="0"/>
              <a:t>Enhance your school culture by supporting individual learning styles and approaches while promoting collaboration</a:t>
            </a:r>
          </a:p>
          <a:p>
            <a:r>
              <a:rPr lang="en-US" sz="2400" dirty="0" smtClean="0"/>
              <a:t>Remind teachers that his/her work is built upon a continuum that evolves over time and grade</a:t>
            </a:r>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1628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ELA Goals for Orientation</a:t>
            </a:r>
            <a:endParaRPr lang="en-US" sz="4000" dirty="0"/>
          </a:p>
        </p:txBody>
      </p:sp>
      <p:sp>
        <p:nvSpPr>
          <p:cNvPr id="5" name="Content Placeholder 4"/>
          <p:cNvSpPr>
            <a:spLocks noGrp="1"/>
          </p:cNvSpPr>
          <p:nvPr>
            <p:ph idx="1"/>
          </p:nvPr>
        </p:nvSpPr>
        <p:spPr>
          <a:xfrm>
            <a:off x="838200" y="1600201"/>
            <a:ext cx="7467599" cy="4572000"/>
          </a:xfrm>
        </p:spPr>
        <p:txBody>
          <a:bodyPr>
            <a:noAutofit/>
          </a:bodyPr>
          <a:lstStyle/>
          <a:p>
            <a:pPr marL="0" indent="0">
              <a:buNone/>
            </a:pPr>
            <a:r>
              <a:rPr lang="en-US" sz="2800" dirty="0" smtClean="0"/>
              <a:t>Make clear that teachers are to:</a:t>
            </a:r>
          </a:p>
          <a:p>
            <a:r>
              <a:rPr lang="en-US" sz="2400" dirty="0" smtClean="0"/>
              <a:t>Use Atlas for unit and lesson plans</a:t>
            </a:r>
          </a:p>
          <a:p>
            <a:r>
              <a:rPr lang="en-US" sz="2400" dirty="0" smtClean="0"/>
              <a:t>Read Concept ELA Units and, if necessary</a:t>
            </a:r>
            <a:r>
              <a:rPr lang="en-US" sz="2400" smtClean="0"/>
              <a:t>, make </a:t>
            </a:r>
            <a:r>
              <a:rPr lang="en-US" sz="2400" dirty="0" smtClean="0"/>
              <a:t>modifications</a:t>
            </a:r>
          </a:p>
          <a:p>
            <a:r>
              <a:rPr lang="en-US" sz="2400" dirty="0" smtClean="0"/>
              <a:t>Co-plan and collaborate </a:t>
            </a:r>
          </a:p>
          <a:p>
            <a:r>
              <a:rPr lang="en-US" sz="2400" dirty="0" smtClean="0"/>
              <a:t>Strive to achieve best practice</a:t>
            </a:r>
          </a:p>
          <a:p>
            <a:r>
              <a:rPr lang="en-US" sz="2400" dirty="0" smtClean="0"/>
              <a:t>Work toward balanced/disciplinary literacy integrating reading and writing instruction with…</a:t>
            </a:r>
            <a:endParaRPr lang="en-US" sz="2400" dirty="0"/>
          </a:p>
        </p:txBody>
      </p:sp>
    </p:spTree>
    <p:extLst>
      <p:ext uri="{BB962C8B-B14F-4D97-AF65-F5344CB8AC3E}">
        <p14:creationId xmlns:p14="http://schemas.microsoft.com/office/powerpoint/2010/main" val="12705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Orientation Expectations</a:t>
            </a:r>
            <a:endParaRPr lang="en-US" sz="4000" dirty="0"/>
          </a:p>
        </p:txBody>
      </p:sp>
      <p:sp>
        <p:nvSpPr>
          <p:cNvPr id="3" name="Content Placeholder 2"/>
          <p:cNvSpPr>
            <a:spLocks noGrp="1"/>
          </p:cNvSpPr>
          <p:nvPr>
            <p:ph idx="1"/>
          </p:nvPr>
        </p:nvSpPr>
        <p:spPr>
          <a:xfrm>
            <a:off x="1009443" y="1807361"/>
            <a:ext cx="7125112" cy="3526639"/>
          </a:xfrm>
        </p:spPr>
        <p:txBody>
          <a:bodyPr>
            <a:normAutofit/>
          </a:bodyPr>
          <a:lstStyle/>
          <a:p>
            <a:r>
              <a:rPr lang="en-US" sz="2000" dirty="0" smtClean="0"/>
              <a:t>I. Director facilitates 3 sessions</a:t>
            </a:r>
          </a:p>
          <a:p>
            <a:r>
              <a:rPr lang="en-US" sz="2000" dirty="0" smtClean="0"/>
              <a:t>II. ELA Department reviews expectations</a:t>
            </a:r>
          </a:p>
          <a:p>
            <a:r>
              <a:rPr lang="en-US" sz="2000" dirty="0" smtClean="0"/>
              <a:t>III.ELA Department reviews Reading for Information strategies and determines two to master</a:t>
            </a:r>
          </a:p>
          <a:p>
            <a:r>
              <a:rPr lang="en-US" sz="2000" dirty="0" smtClean="0"/>
              <a:t>IV. ELA Department develops scope and sequence working collaboratively (see form)</a:t>
            </a:r>
          </a:p>
          <a:p>
            <a:r>
              <a:rPr lang="en-US" sz="2000" dirty="0" smtClean="0"/>
              <a:t>V.  ELA Department reviews writing assessments/revised/resubmits (see form)</a:t>
            </a:r>
            <a:endParaRPr lang="en-US" sz="2000" dirty="0"/>
          </a:p>
        </p:txBody>
      </p:sp>
    </p:spTree>
    <p:extLst>
      <p:ext uri="{BB962C8B-B14F-4D97-AF65-F5344CB8AC3E}">
        <p14:creationId xmlns:p14="http://schemas.microsoft.com/office/powerpoint/2010/main" val="22524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Orientation Expectations…</a:t>
            </a:r>
            <a:endParaRPr lang="en-US" sz="4000" dirty="0"/>
          </a:p>
        </p:txBody>
      </p:sp>
      <p:sp>
        <p:nvSpPr>
          <p:cNvPr id="3" name="Content Placeholder 2"/>
          <p:cNvSpPr>
            <a:spLocks noGrp="1"/>
          </p:cNvSpPr>
          <p:nvPr>
            <p:ph idx="1"/>
          </p:nvPr>
        </p:nvSpPr>
        <p:spPr>
          <a:xfrm>
            <a:off x="1009443" y="1524001"/>
            <a:ext cx="7125112" cy="3886199"/>
          </a:xfrm>
        </p:spPr>
        <p:txBody>
          <a:bodyPr>
            <a:normAutofit/>
          </a:bodyPr>
          <a:lstStyle/>
          <a:p>
            <a:pPr marL="0" indent="0">
              <a:buNone/>
            </a:pPr>
            <a:r>
              <a:rPr lang="en-US" sz="2800" dirty="0"/>
              <a:t>I</a:t>
            </a:r>
            <a:r>
              <a:rPr lang="en-US" sz="2800" dirty="0" smtClean="0"/>
              <a:t>. Director facilitates 3 PD sessions</a:t>
            </a:r>
          </a:p>
          <a:p>
            <a:pPr marL="457200" lvl="1" indent="0">
              <a:buNone/>
            </a:pPr>
            <a:r>
              <a:rPr lang="en-US" sz="2400" dirty="0" smtClean="0"/>
              <a:t>A. Overview</a:t>
            </a:r>
          </a:p>
          <a:p>
            <a:pPr marL="457200" lvl="1" indent="0">
              <a:buNone/>
            </a:pPr>
            <a:r>
              <a:rPr lang="en-US" sz="2400" dirty="0" smtClean="0"/>
              <a:t>B. Balanced Literacy and CCSS</a:t>
            </a:r>
          </a:p>
          <a:p>
            <a:pPr marL="457200" lvl="1" indent="0">
              <a:buNone/>
            </a:pPr>
            <a:r>
              <a:rPr lang="en-US" sz="2400" dirty="0" smtClean="0"/>
              <a:t>C. Science Reading and Writing – Disciplinary Literacy </a:t>
            </a:r>
          </a:p>
        </p:txBody>
      </p:sp>
    </p:spTree>
    <p:extLst>
      <p:ext uri="{BB962C8B-B14F-4D97-AF65-F5344CB8AC3E}">
        <p14:creationId xmlns:p14="http://schemas.microsoft.com/office/powerpoint/2010/main" val="35936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239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93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4517</TotalTime>
  <Words>664</Words>
  <Application>Microsoft Office PowerPoint</Application>
  <PresentationFormat>On-screen Show (4:3)</PresentationFormat>
  <Paragraphs>122</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Summer</vt:lpstr>
      <vt:lpstr>     Concept English Expectations 2013-2014  </vt:lpstr>
      <vt:lpstr>Education Week says…</vt:lpstr>
      <vt:lpstr>Collaboration is…</vt:lpstr>
      <vt:lpstr>PowerPoint Presentation</vt:lpstr>
      <vt:lpstr>Some thoughts…</vt:lpstr>
      <vt:lpstr>ELA Goals for Orientation</vt:lpstr>
      <vt:lpstr>Orientation Expectations</vt:lpstr>
      <vt:lpstr>Orientation Expectations…</vt:lpstr>
      <vt:lpstr>PowerPoint Presentation</vt:lpstr>
      <vt:lpstr>Graphic Organizer of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Orientation Week…</vt:lpstr>
      <vt:lpstr>Orientation Week…</vt:lpstr>
      <vt:lpstr>Target Strategies to Learn </vt:lpstr>
      <vt:lpstr>Orientation Week…</vt:lpstr>
      <vt:lpstr>Creativity, Critical Thinking, and Communication </vt:lpstr>
      <vt:lpstr>Vertical and Horizontal Plans</vt:lpstr>
      <vt:lpstr>Orientation Week…</vt:lpstr>
      <vt:lpstr>Sample Writing Alignment</vt:lpstr>
      <vt:lpstr>Other… </vt:lpstr>
      <vt:lpstr>PD 2013-2014 </vt:lpstr>
      <vt:lpstr>Things to become familiar with: </vt:lpstr>
      <vt:lpstr>Concept ELA Design Team</vt:lpstr>
      <vt:lpstr>Concept ELA Programs </vt:lpstr>
      <vt:lpstr>Handy Common Core Booklet</vt:lpstr>
      <vt:lpstr>ELA Website</vt:lpstr>
      <vt:lpstr>Creativity, Critical Thinking, and Communication 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English</dc:title>
  <dc:creator>admin</dc:creator>
  <cp:lastModifiedBy>admin</cp:lastModifiedBy>
  <cp:revision>51</cp:revision>
  <cp:lastPrinted>2013-08-01T20:36:12Z</cp:lastPrinted>
  <dcterms:created xsi:type="dcterms:W3CDTF">2013-07-29T13:33:42Z</dcterms:created>
  <dcterms:modified xsi:type="dcterms:W3CDTF">2013-08-22T14:36:36Z</dcterms:modified>
</cp:coreProperties>
</file>