
<file path=[Content_Types].xml><?xml version="1.0" encoding="utf-8"?>
<Types xmlns="http://schemas.openxmlformats.org/package/2006/content-types">
  <Default Extension="xml" ContentType="application/xml"/>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handoutMasterIdLst>
    <p:handoutMasterId r:id="rId41"/>
  </p:handoutMasterIdLst>
  <p:sldIdLst>
    <p:sldId id="256" r:id="rId2"/>
    <p:sldId id="261" r:id="rId3"/>
    <p:sldId id="271" r:id="rId4"/>
    <p:sldId id="257" r:id="rId5"/>
    <p:sldId id="258" r:id="rId6"/>
    <p:sldId id="259" r:id="rId7"/>
    <p:sldId id="263" r:id="rId8"/>
    <p:sldId id="292" r:id="rId9"/>
    <p:sldId id="264" r:id="rId10"/>
    <p:sldId id="262" r:id="rId11"/>
    <p:sldId id="266" r:id="rId12"/>
    <p:sldId id="265" r:id="rId13"/>
    <p:sldId id="267" r:id="rId14"/>
    <p:sldId id="268" r:id="rId15"/>
    <p:sldId id="272" r:id="rId16"/>
    <p:sldId id="274" r:id="rId17"/>
    <p:sldId id="269" r:id="rId18"/>
    <p:sldId id="296" r:id="rId19"/>
    <p:sldId id="260" r:id="rId20"/>
    <p:sldId id="273" r:id="rId21"/>
    <p:sldId id="283" r:id="rId22"/>
    <p:sldId id="270" r:id="rId23"/>
    <p:sldId id="275" r:id="rId24"/>
    <p:sldId id="276" r:id="rId25"/>
    <p:sldId id="279" r:id="rId26"/>
    <p:sldId id="297" r:id="rId27"/>
    <p:sldId id="286" r:id="rId28"/>
    <p:sldId id="277" r:id="rId29"/>
    <p:sldId id="280" r:id="rId30"/>
    <p:sldId id="281" r:id="rId31"/>
    <p:sldId id="294" r:id="rId32"/>
    <p:sldId id="287" r:id="rId33"/>
    <p:sldId id="282" r:id="rId34"/>
    <p:sldId id="289" r:id="rId35"/>
    <p:sldId id="288" r:id="rId36"/>
    <p:sldId id="298" r:id="rId37"/>
    <p:sldId id="290" r:id="rId38"/>
    <p:sldId id="293" r:id="rId39"/>
    <p:sldId id="295"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1" autoAdjust="0"/>
    <p:restoredTop sz="94660"/>
  </p:normalViewPr>
  <p:slideViewPr>
    <p:cSldViewPr snapToGrid="0">
      <p:cViewPr varScale="1">
        <p:scale>
          <a:sx n="51" d="100"/>
          <a:sy n="51" d="100"/>
        </p:scale>
        <p:origin x="1288" y="20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handoutMaster" Target="handoutMasters/handoutMaster1.xml"/><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6A110DF-8418-4E59-B2FC-8368B5887304}" type="datetimeFigureOut">
              <a:rPr lang="en-US" smtClean="0"/>
              <a:t>7/25/16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05FAF3C-A090-457E-A218-526195CEDFFB}" type="slidenum">
              <a:rPr lang="en-US" smtClean="0"/>
              <a:t>‹#›</a:t>
            </a:fld>
            <a:endParaRPr lang="en-US"/>
          </a:p>
        </p:txBody>
      </p:sp>
    </p:spTree>
    <p:extLst>
      <p:ext uri="{BB962C8B-B14F-4D97-AF65-F5344CB8AC3E}">
        <p14:creationId xmlns:p14="http://schemas.microsoft.com/office/powerpoint/2010/main" val="40798106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dirty="0"/>
              <a:t>7/25/16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dirty="0"/>
              <a:t>7/25/16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dirty="0"/>
              <a:t>7/25/16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dirty="0"/>
              <a:t>7/25/16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EBB0C4-6273-4C6E-B9BD-2EDC30F1CD52}" type="datetimeFigureOut">
              <a:rPr lang="en-US" dirty="0"/>
              <a:t>7/25/16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dirty="0"/>
              <a:t>7/25/16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dirty="0"/>
              <a:t>7/25/16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dirty="0"/>
              <a:t>7/25/16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t>7/25/16</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2ABBEA6-7C60-4B02-AE87-00D78D8422AF}" type="datetimeFigureOut">
              <a:rPr lang="en-US" dirty="0"/>
              <a:t>7/25/16</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CAD897-D46E-4AD2-BD9B-49DD3E640873}" type="datetimeFigureOut">
              <a:rPr lang="en-US" dirty="0"/>
              <a:t>7/25/16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dirty="0"/>
              <a:t>7/25/16</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3.JPG"/><Relationship Id="rId3" Type="http://schemas.openxmlformats.org/officeDocument/2006/relationships/image" Target="../media/image1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5.JPG"/><Relationship Id="rId3" Type="http://schemas.openxmlformats.org/officeDocument/2006/relationships/image" Target="../media/image16.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4" Type="http://schemas.openxmlformats.org/officeDocument/2006/relationships/image" Target="file:///C:\Users\Andy\Desktop\eclaims.JPG" TargetMode="External"/><Relationship Id="rId1" Type="http://schemas.openxmlformats.org/officeDocument/2006/relationships/slideLayout" Target="../slideLayouts/slideLayout4.xml"/><Relationship Id="rId2" Type="http://schemas.openxmlformats.org/officeDocument/2006/relationships/image" Target="../media/image19.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1.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5.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26.jpg"/></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4" Type="http://schemas.openxmlformats.org/officeDocument/2006/relationships/image" Target="../media/image29.JPG"/><Relationship Id="rId1" Type="http://schemas.openxmlformats.org/officeDocument/2006/relationships/slideLayout" Target="../slideLayouts/slideLayout2.xml"/><Relationship Id="rId2" Type="http://schemas.openxmlformats.org/officeDocument/2006/relationships/image" Target="../media/image27.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1.JPG"/><Relationship Id="rId3" Type="http://schemas.openxmlformats.org/officeDocument/2006/relationships/image" Target="../media/image3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3.JPG"/><Relationship Id="rId3" Type="http://schemas.openxmlformats.org/officeDocument/2006/relationships/image" Target="../media/image3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5.JPG"/><Relationship Id="rId3" Type="http://schemas.openxmlformats.org/officeDocument/2006/relationships/image" Target="../media/image36.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7.JPG"/><Relationship Id="rId3" Type="http://schemas.openxmlformats.org/officeDocument/2006/relationships/image" Target="../media/image38.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9.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40.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41.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42.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3.JPG"/><Relationship Id="rId3" Type="http://schemas.openxmlformats.org/officeDocument/2006/relationships/hyperlink" Target="http://www.thirteen.org/edonline/concept2class/inquiry/"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JPG"/><Relationship Id="rId3" Type="http://schemas.openxmlformats.org/officeDocument/2006/relationships/image" Target="../media/image45.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6.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4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6.jpg"/><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Concept English</a:t>
            </a:r>
            <a:endParaRPr lang="en-US" b="1" dirty="0"/>
          </a:p>
        </p:txBody>
      </p:sp>
      <p:sp>
        <p:nvSpPr>
          <p:cNvPr id="3" name="Subtitle 2"/>
          <p:cNvSpPr>
            <a:spLocks noGrp="1"/>
          </p:cNvSpPr>
          <p:nvPr>
            <p:ph type="subTitle" idx="1"/>
          </p:nvPr>
        </p:nvSpPr>
        <p:spPr/>
        <p:txBody>
          <a:bodyPr/>
          <a:lstStyle/>
          <a:p>
            <a:r>
              <a:rPr lang="en-US" sz="2800" dirty="0" smtClean="0"/>
              <a:t>Orientation </a:t>
            </a:r>
            <a:endParaRPr lang="en-US" sz="2800" dirty="0"/>
          </a:p>
          <a:p>
            <a:r>
              <a:rPr lang="en-US" dirty="0" smtClean="0"/>
              <a:t>2015/2016</a:t>
            </a:r>
            <a:endParaRPr lang="en-US" dirty="0"/>
          </a:p>
        </p:txBody>
      </p:sp>
    </p:spTree>
    <p:extLst>
      <p:ext uri="{BB962C8B-B14F-4D97-AF65-F5344CB8AC3E}">
        <p14:creationId xmlns:p14="http://schemas.microsoft.com/office/powerpoint/2010/main" val="36033607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Session 2</a:t>
            </a:r>
            <a:endParaRPr lang="en-US" dirty="0"/>
          </a:p>
        </p:txBody>
      </p:sp>
      <p:pic>
        <p:nvPicPr>
          <p:cNvPr id="3" name="Picture Placeholder 2"/>
          <p:cNvPicPr>
            <a:picLocks noGrp="1" noChangeAspect="1"/>
          </p:cNvPicPr>
          <p:nvPr>
            <p:ph type="pic" idx="1"/>
          </p:nvPr>
        </p:nvPicPr>
        <p:blipFill>
          <a:blip r:embed="rId2">
            <a:extLst>
              <a:ext uri="{28A0092B-C50C-407E-A947-70E740481C1C}">
                <a14:useLocalDpi xmlns:a14="http://schemas.microsoft.com/office/drawing/2010/main" val="0"/>
              </a:ext>
            </a:extLst>
          </a:blip>
          <a:srcRect t="19780" b="19780"/>
          <a:stretch>
            <a:fillRect/>
          </a:stretch>
        </p:blipFill>
        <p:spPr>
          <a:xfrm>
            <a:off x="0" y="0"/>
            <a:ext cx="12192000" cy="4914900"/>
          </a:xfrm>
        </p:spPr>
      </p:pic>
      <p:sp>
        <p:nvSpPr>
          <p:cNvPr id="6" name="Subtitle 5"/>
          <p:cNvSpPr>
            <a:spLocks noGrp="1"/>
          </p:cNvSpPr>
          <p:nvPr>
            <p:ph type="body" sz="half" idx="2"/>
          </p:nvPr>
        </p:nvSpPr>
        <p:spPr/>
        <p:txBody>
          <a:bodyPr/>
          <a:lstStyle/>
          <a:p>
            <a:r>
              <a:rPr lang="en-US" dirty="0" smtClean="0"/>
              <a:t>Model 11</a:t>
            </a:r>
            <a:r>
              <a:rPr lang="en-US" baseline="30000" dirty="0" smtClean="0"/>
              <a:t>th</a:t>
            </a:r>
            <a:r>
              <a:rPr lang="en-US" dirty="0" smtClean="0"/>
              <a:t> Grade Collection/Unit 2</a:t>
            </a:r>
          </a:p>
          <a:p>
            <a:r>
              <a:rPr lang="en-US" dirty="0" smtClean="0"/>
              <a:t>Building a Democracy</a:t>
            </a:r>
            <a:endParaRPr lang="en-US" dirty="0"/>
          </a:p>
        </p:txBody>
      </p:sp>
    </p:spTree>
    <p:extLst>
      <p:ext uri="{BB962C8B-B14F-4D97-AF65-F5344CB8AC3E}">
        <p14:creationId xmlns:p14="http://schemas.microsoft.com/office/powerpoint/2010/main" val="4783748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Non-Linear Process</a:t>
            </a:r>
            <a:endParaRPr lang="en-US"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41717" y="1846263"/>
            <a:ext cx="4908391" cy="4439207"/>
          </a:xfrm>
        </p:spPr>
      </p:pic>
    </p:spTree>
    <p:extLst>
      <p:ext uri="{BB962C8B-B14F-4D97-AF65-F5344CB8AC3E}">
        <p14:creationId xmlns:p14="http://schemas.microsoft.com/office/powerpoint/2010/main" val="1493249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Assessment First Activity</a:t>
            </a:r>
            <a:endParaRPr lang="en-US" dirty="0"/>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79909" y="731837"/>
            <a:ext cx="4713942" cy="5718389"/>
          </a:xfrm>
          <a:ln>
            <a:solidFill>
              <a:schemeClr val="tx1"/>
            </a:solidFill>
          </a:ln>
        </p:spPr>
      </p:pic>
      <p:sp>
        <p:nvSpPr>
          <p:cNvPr id="2" name="Text Placeholder 1"/>
          <p:cNvSpPr>
            <a:spLocks noGrp="1"/>
          </p:cNvSpPr>
          <p:nvPr>
            <p:ph type="body" sz="half" idx="2"/>
          </p:nvPr>
        </p:nvSpPr>
        <p:spPr>
          <a:xfrm>
            <a:off x="457199" y="2926080"/>
            <a:ext cx="3340443" cy="3771282"/>
          </a:xfrm>
        </p:spPr>
        <p:txBody>
          <a:bodyPr>
            <a:normAutofit fontScale="92500" lnSpcReduction="10000"/>
          </a:bodyPr>
          <a:lstStyle/>
          <a:p>
            <a:r>
              <a:rPr lang="en-US" sz="2400" dirty="0" smtClean="0"/>
              <a:t>Annotate as you read:</a:t>
            </a:r>
          </a:p>
          <a:p>
            <a:pPr marL="342900" indent="-342900">
              <a:buFont typeface="+mj-lt"/>
              <a:buAutoNum type="arabicPeriod"/>
            </a:pPr>
            <a:r>
              <a:rPr lang="en-US" sz="2000" dirty="0" smtClean="0"/>
              <a:t>Focus on the content and the product </a:t>
            </a:r>
          </a:p>
          <a:p>
            <a:pPr marL="342900" indent="-342900">
              <a:buFont typeface="+mj-lt"/>
              <a:buAutoNum type="arabicPeriod"/>
            </a:pPr>
            <a:r>
              <a:rPr lang="en-US" sz="2000" dirty="0" smtClean="0"/>
              <a:t>Identify how each author (C) </a:t>
            </a:r>
          </a:p>
          <a:p>
            <a:pPr marL="342900" indent="-342900">
              <a:buFont typeface="+mj-lt"/>
              <a:buAutoNum type="arabicPeriod"/>
            </a:pPr>
            <a:r>
              <a:rPr lang="en-US" sz="2000" dirty="0" smtClean="0"/>
              <a:t>Balance between individual rights and union (C)</a:t>
            </a:r>
          </a:p>
          <a:p>
            <a:pPr marL="342900" indent="-342900">
              <a:buFont typeface="+mj-lt"/>
              <a:buAutoNum type="arabicPeriod"/>
            </a:pPr>
            <a:r>
              <a:rPr lang="en-US" sz="2000" dirty="0" smtClean="0"/>
              <a:t>Information, topic statement (P)</a:t>
            </a:r>
          </a:p>
          <a:p>
            <a:pPr marL="342900" indent="-342900">
              <a:buFont typeface="+mj-lt"/>
              <a:buAutoNum type="arabicPeriod"/>
            </a:pPr>
            <a:r>
              <a:rPr lang="en-US" sz="2000" dirty="0" smtClean="0"/>
              <a:t>Transitions (P)</a:t>
            </a:r>
          </a:p>
          <a:p>
            <a:pPr marL="342900" indent="-342900">
              <a:buFont typeface="+mj-lt"/>
              <a:buAutoNum type="arabicPeriod"/>
            </a:pPr>
            <a:r>
              <a:rPr lang="en-US" sz="2000" dirty="0" smtClean="0"/>
              <a:t>Precise language (P)</a:t>
            </a:r>
            <a:endParaRPr lang="en-US" sz="2000" dirty="0"/>
          </a:p>
        </p:txBody>
      </p:sp>
    </p:spTree>
    <p:extLst>
      <p:ext uri="{BB962C8B-B14F-4D97-AF65-F5344CB8AC3E}">
        <p14:creationId xmlns:p14="http://schemas.microsoft.com/office/powerpoint/2010/main" val="1041732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anim calcmode="lin" valueType="num">
                                      <p:cBhvr additive="base">
                                        <p:cTn id="43"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Anchor Texts </a:t>
            </a:r>
            <a:endParaRPr lang="en-US" dirty="0"/>
          </a:p>
        </p:txBody>
      </p:sp>
      <p:sp>
        <p:nvSpPr>
          <p:cNvPr id="6" name="Text Placeholder 5"/>
          <p:cNvSpPr>
            <a:spLocks noGrp="1"/>
          </p:cNvSpPr>
          <p:nvPr>
            <p:ph type="body" idx="1"/>
          </p:nvPr>
        </p:nvSpPr>
        <p:spPr/>
        <p:txBody>
          <a:bodyPr/>
          <a:lstStyle/>
          <a:p>
            <a:endParaRPr lang="en-US"/>
          </a:p>
        </p:txBody>
      </p:sp>
      <p:pic>
        <p:nvPicPr>
          <p:cNvPr id="10" name="Content Placeholder 9"/>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rot="21226022">
            <a:off x="2532194" y="1615362"/>
            <a:ext cx="3156968" cy="4457253"/>
          </a:xfrm>
          <a:ln>
            <a:solidFill>
              <a:schemeClr val="tx1"/>
            </a:solidFill>
          </a:ln>
        </p:spPr>
      </p:pic>
      <p:sp>
        <p:nvSpPr>
          <p:cNvPr id="8" name="Text Placeholder 7"/>
          <p:cNvSpPr>
            <a:spLocks noGrp="1"/>
          </p:cNvSpPr>
          <p:nvPr>
            <p:ph type="body" sz="quarter" idx="3"/>
          </p:nvPr>
        </p:nvSpPr>
        <p:spPr/>
        <p:txBody>
          <a:bodyPr/>
          <a:lstStyle/>
          <a:p>
            <a:endParaRPr lang="en-US"/>
          </a:p>
        </p:txBody>
      </p:sp>
      <p:pic>
        <p:nvPicPr>
          <p:cNvPr id="11" name="Content Placeholder 10"/>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rot="521943">
            <a:off x="6716976" y="1673057"/>
            <a:ext cx="3643524" cy="4341866"/>
          </a:xfrm>
          <a:ln>
            <a:solidFill>
              <a:schemeClr val="tx1"/>
            </a:solidFill>
          </a:ln>
        </p:spPr>
      </p:pic>
    </p:spTree>
    <p:extLst>
      <p:ext uri="{BB962C8B-B14F-4D97-AF65-F5344CB8AC3E}">
        <p14:creationId xmlns:p14="http://schemas.microsoft.com/office/powerpoint/2010/main" val="21089970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Adding to the Mix </a:t>
            </a:r>
            <a:endParaRPr lang="en-US" dirty="0"/>
          </a:p>
        </p:txBody>
      </p:sp>
      <p:sp>
        <p:nvSpPr>
          <p:cNvPr id="3" name="Text Placeholder 2"/>
          <p:cNvSpPr>
            <a:spLocks noGrp="1"/>
          </p:cNvSpPr>
          <p:nvPr>
            <p:ph type="body" idx="1"/>
          </p:nvPr>
        </p:nvSpPr>
        <p:spPr/>
        <p:txBody>
          <a:bodyPr/>
          <a:lstStyle/>
          <a:p>
            <a:endParaRPr lang="en-US"/>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rot="21403528">
            <a:off x="1424031" y="1714246"/>
            <a:ext cx="4427086" cy="4340564"/>
          </a:xfrm>
          <a:ln>
            <a:solidFill>
              <a:schemeClr val="tx1"/>
            </a:solidFill>
          </a:ln>
        </p:spPr>
      </p:pic>
      <p:sp>
        <p:nvSpPr>
          <p:cNvPr id="5" name="Text Placeholder 4"/>
          <p:cNvSpPr>
            <a:spLocks noGrp="1"/>
          </p:cNvSpPr>
          <p:nvPr>
            <p:ph type="body" sz="quarter" idx="3"/>
          </p:nvPr>
        </p:nvSpPr>
        <p:spPr/>
        <p:txBody>
          <a:bodyPr/>
          <a:lstStyle/>
          <a:p>
            <a:r>
              <a:rPr lang="en-US" dirty="0" smtClean="0"/>
              <a:t>What OTHER READINGS DO I WANT?</a:t>
            </a:r>
            <a:endParaRPr lang="en-US" dirty="0"/>
          </a:p>
        </p:txBody>
      </p:sp>
      <p:pic>
        <p:nvPicPr>
          <p:cNvPr id="8" name="Content Placeholder 7"/>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6027281" y="2674518"/>
            <a:ext cx="5275033" cy="3002553"/>
          </a:xfrm>
        </p:spPr>
      </p:pic>
    </p:spTree>
    <p:extLst>
      <p:ext uri="{BB962C8B-B14F-4D97-AF65-F5344CB8AC3E}">
        <p14:creationId xmlns:p14="http://schemas.microsoft.com/office/powerpoint/2010/main" val="29528054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97280" y="264277"/>
            <a:ext cx="8842122" cy="5897626"/>
          </a:xfrm>
        </p:spPr>
      </p:pic>
    </p:spTree>
    <p:extLst>
      <p:ext uri="{BB962C8B-B14F-4D97-AF65-F5344CB8AC3E}">
        <p14:creationId xmlns:p14="http://schemas.microsoft.com/office/powerpoint/2010/main" val="5412826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One Text Activity, </a:t>
            </a:r>
            <a:br>
              <a:rPr lang="en-US" dirty="0" smtClean="0"/>
            </a:br>
            <a:r>
              <a:rPr lang="en-US" dirty="0" smtClean="0"/>
              <a:t>Declaration of Independence</a:t>
            </a:r>
            <a:endParaRPr lang="en-US" dirty="0"/>
          </a:p>
        </p:txBody>
      </p:sp>
      <p:pic>
        <p:nvPicPr>
          <p:cNvPr id="7" name="Content Placeholder 6"/>
          <p:cNvPicPr>
            <a:picLocks noGrp="1" noChangeAspect="1"/>
          </p:cNvPicPr>
          <p:nvPr>
            <p:ph idx="1"/>
          </p:nvPr>
        </p:nvPicPr>
        <p:blipFill>
          <a:blip r:embed="rId2"/>
          <a:stretch>
            <a:fillRect/>
          </a:stretch>
        </p:blipFill>
        <p:spPr>
          <a:xfrm rot="349127">
            <a:off x="5755503" y="337857"/>
            <a:ext cx="4559298" cy="6007546"/>
          </a:xfrm>
          <a:prstGeom prst="rect">
            <a:avLst/>
          </a:prstGeom>
        </p:spPr>
      </p:pic>
      <p:sp>
        <p:nvSpPr>
          <p:cNvPr id="2" name="Text Placeholder 1"/>
          <p:cNvSpPr>
            <a:spLocks noGrp="1"/>
          </p:cNvSpPr>
          <p:nvPr>
            <p:ph type="body" sz="half" idx="2"/>
          </p:nvPr>
        </p:nvSpPr>
        <p:spPr/>
        <p:txBody>
          <a:bodyPr>
            <a:normAutofit lnSpcReduction="10000"/>
          </a:bodyPr>
          <a:lstStyle/>
          <a:p>
            <a:r>
              <a:rPr lang="en-US" sz="2000" dirty="0" smtClean="0"/>
              <a:t>Who</a:t>
            </a:r>
          </a:p>
          <a:p>
            <a:r>
              <a:rPr lang="en-US" sz="2000" dirty="0" smtClean="0"/>
              <a:t>What </a:t>
            </a:r>
          </a:p>
          <a:p>
            <a:r>
              <a:rPr lang="en-US" sz="2000" dirty="0" smtClean="0"/>
              <a:t>Where</a:t>
            </a:r>
          </a:p>
          <a:p>
            <a:r>
              <a:rPr lang="en-US" sz="2000" dirty="0" smtClean="0"/>
              <a:t>When </a:t>
            </a:r>
          </a:p>
          <a:p>
            <a:r>
              <a:rPr lang="en-US" sz="2000" dirty="0" smtClean="0"/>
              <a:t>Why</a:t>
            </a:r>
          </a:p>
          <a:p>
            <a:endParaRPr lang="en-US" dirty="0"/>
          </a:p>
          <a:p>
            <a:endParaRPr lang="en-US" dirty="0" smtClean="0"/>
          </a:p>
          <a:p>
            <a:r>
              <a:rPr lang="en-US" sz="2800" dirty="0" smtClean="0"/>
              <a:t>A Political Argument</a:t>
            </a:r>
            <a:endParaRPr lang="en-US" sz="2800" dirty="0"/>
          </a:p>
        </p:txBody>
      </p:sp>
    </p:spTree>
    <p:extLst>
      <p:ext uri="{BB962C8B-B14F-4D97-AF65-F5344CB8AC3E}">
        <p14:creationId xmlns:p14="http://schemas.microsoft.com/office/powerpoint/2010/main" val="1966273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additive="base">
                                        <p:cTn id="13"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 calcmode="lin" valueType="num">
                                      <p:cBhvr additive="base">
                                        <p:cTn id="1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additive="base">
                                        <p:cTn id="21"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
                                            <p:txEl>
                                              <p:pRg st="4" end="4"/>
                                            </p:txEl>
                                          </p:spTgt>
                                        </p:tgtEl>
                                        <p:attrNameLst>
                                          <p:attrName>style.visibility</p:attrName>
                                        </p:attrNameLst>
                                      </p:cBhvr>
                                      <p:to>
                                        <p:strVal val="visible"/>
                                      </p:to>
                                    </p:set>
                                    <p:anim calcmode="lin" valueType="num">
                                      <p:cBhvr additive="base">
                                        <p:cTn id="2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Strategy – Micro Level</a:t>
            </a:r>
            <a:endParaRPr lang="en-US" dirty="0"/>
          </a:p>
        </p:txBody>
      </p:sp>
      <p:pic>
        <p:nvPicPr>
          <p:cNvPr id="10" name="Content Placeholder 9"/>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828351" y="1960605"/>
            <a:ext cx="3739132" cy="4306907"/>
          </a:xfrm>
          <a:ln>
            <a:solidFill>
              <a:schemeClr val="tx1"/>
            </a:solidFill>
          </a:ln>
        </p:spPr>
      </p:pic>
      <p:pic>
        <p:nvPicPr>
          <p:cNvPr id="11" name="Content Placeholder 10"/>
          <p:cNvPicPr>
            <a:picLocks noGrp="1" noChangeAspect="1"/>
          </p:cNvPicPr>
          <p:nvPr>
            <p:ph sz="half" idx="2"/>
          </p:nvPr>
        </p:nvPicPr>
        <p:blipFill>
          <a:blip r:embed="rId3" r:link="rId4">
            <a:extLst>
              <a:ext uri="{28A0092B-C50C-407E-A947-70E740481C1C}">
                <a14:useLocalDpi xmlns:a14="http://schemas.microsoft.com/office/drawing/2010/main" val="0"/>
              </a:ext>
            </a:extLst>
          </a:blip>
          <a:stretch>
            <a:fillRect/>
          </a:stretch>
        </p:blipFill>
        <p:spPr>
          <a:xfrm>
            <a:off x="6645997" y="1960605"/>
            <a:ext cx="3647289" cy="4306907"/>
          </a:xfrm>
          <a:ln>
            <a:solidFill>
              <a:schemeClr val="tx1"/>
            </a:solidFill>
          </a:ln>
        </p:spPr>
      </p:pic>
    </p:spTree>
    <p:extLst>
      <p:ext uri="{BB962C8B-B14F-4D97-AF65-F5344CB8AC3E}">
        <p14:creationId xmlns:p14="http://schemas.microsoft.com/office/powerpoint/2010/main" val="463891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How</a:t>
            </a:r>
            <a:endParaRPr lang="en-US" dirty="0"/>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55044" y="731838"/>
            <a:ext cx="5707127" cy="5573366"/>
          </a:xfrm>
          <a:ln w="28575">
            <a:solidFill>
              <a:schemeClr val="tx1"/>
            </a:solidFill>
          </a:ln>
        </p:spPr>
      </p:pic>
      <p:sp>
        <p:nvSpPr>
          <p:cNvPr id="7" name="Text Placeholder 6"/>
          <p:cNvSpPr>
            <a:spLocks noGrp="1"/>
          </p:cNvSpPr>
          <p:nvPr>
            <p:ph type="body" sz="half" idx="2"/>
          </p:nvPr>
        </p:nvSpPr>
        <p:spPr/>
        <p:txBody>
          <a:bodyPr/>
          <a:lstStyle/>
          <a:p>
            <a:endParaRPr lang="en-US" dirty="0"/>
          </a:p>
        </p:txBody>
      </p:sp>
    </p:spTree>
    <p:extLst>
      <p:ext uri="{BB962C8B-B14F-4D97-AF65-F5344CB8AC3E}">
        <p14:creationId xmlns:p14="http://schemas.microsoft.com/office/powerpoint/2010/main" val="3107056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marL="91440" lvl="0" indent="-91440">
              <a:lnSpc>
                <a:spcPct val="90000"/>
              </a:lnSpc>
              <a:spcBef>
                <a:spcPts val="1200"/>
              </a:spcBef>
              <a:spcAft>
                <a:spcPts val="200"/>
              </a:spcAft>
            </a:pPr>
            <a:r>
              <a:rPr lang="en-US" spc="0" dirty="0" smtClean="0">
                <a:solidFill>
                  <a:schemeClr val="bg1"/>
                </a:solidFill>
                <a:latin typeface="Calibri Light" panose="020F0302020204030204" pitchFamily="34" charset="0"/>
                <a:ea typeface="+mn-ea"/>
                <a:cs typeface="+mn-cs"/>
              </a:rPr>
              <a:t>Jigsaw in Action</a:t>
            </a:r>
            <a:r>
              <a:rPr lang="en-US" sz="2000" spc="0" dirty="0">
                <a:solidFill>
                  <a:srgbClr val="000000">
                    <a:lumMod val="75000"/>
                    <a:lumOff val="25000"/>
                  </a:srgbClr>
                </a:solidFill>
                <a:latin typeface="Calibri" panose="020F0502020204030204"/>
                <a:ea typeface="+mn-ea"/>
                <a:cs typeface="+mn-cs"/>
              </a:rPr>
              <a:t/>
            </a:r>
            <a:br>
              <a:rPr lang="en-US" sz="2000" spc="0" dirty="0">
                <a:solidFill>
                  <a:srgbClr val="000000">
                    <a:lumMod val="75000"/>
                    <a:lumOff val="25000"/>
                  </a:srgbClr>
                </a:solidFill>
                <a:latin typeface="Calibri" panose="020F0502020204030204"/>
                <a:ea typeface="+mn-ea"/>
                <a:cs typeface="+mn-cs"/>
              </a:rPr>
            </a:br>
            <a:endParaRPr lang="en-US" dirty="0"/>
          </a:p>
        </p:txBody>
      </p:sp>
      <p:sp>
        <p:nvSpPr>
          <p:cNvPr id="3" name="Content Placeholder 2"/>
          <p:cNvSpPr>
            <a:spLocks noGrp="1"/>
          </p:cNvSpPr>
          <p:nvPr>
            <p:ph idx="1"/>
          </p:nvPr>
        </p:nvSpPr>
        <p:spPr/>
        <p:txBody>
          <a:bodyPr/>
          <a:lstStyle/>
          <a:p>
            <a:endParaRPr lang="en-US" dirty="0" smtClean="0"/>
          </a:p>
          <a:p>
            <a:endParaRPr lang="en-US" dirty="0"/>
          </a:p>
        </p:txBody>
      </p:sp>
      <p:sp>
        <p:nvSpPr>
          <p:cNvPr id="2" name="Text Placeholder 1"/>
          <p:cNvSpPr>
            <a:spLocks noGrp="1"/>
          </p:cNvSpPr>
          <p:nvPr>
            <p:ph type="body" sz="half" idx="2"/>
          </p:nvPr>
        </p:nvSpPr>
        <p:spPr/>
        <p:txBody>
          <a:bodyPr>
            <a:normAutofit/>
          </a:bodyPr>
          <a:lstStyle/>
          <a:p>
            <a:r>
              <a:rPr lang="en-US" sz="2000" dirty="0"/>
              <a:t>https://www.teachingchannel.org/videos/ethos-pathos-logos</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6374" y="1193888"/>
            <a:ext cx="7078491" cy="4333063"/>
          </a:xfrm>
          <a:prstGeom prst="rect">
            <a:avLst/>
          </a:prstGeom>
        </p:spPr>
      </p:pic>
    </p:spTree>
    <p:extLst>
      <p:ext uri="{BB962C8B-B14F-4D97-AF65-F5344CB8AC3E}">
        <p14:creationId xmlns:p14="http://schemas.microsoft.com/office/powerpoint/2010/main" val="17955140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800" dirty="0" smtClean="0"/>
              <a:t>Session 1a</a:t>
            </a:r>
            <a:endParaRPr lang="en-US" sz="4800" dirty="0"/>
          </a:p>
        </p:txBody>
      </p:sp>
      <p:pic>
        <p:nvPicPr>
          <p:cNvPr id="3" name="Picture Placeholder 2"/>
          <p:cNvPicPr>
            <a:picLocks noGrp="1" noChangeAspect="1"/>
          </p:cNvPicPr>
          <p:nvPr>
            <p:ph type="pic" idx="1"/>
          </p:nvPr>
        </p:nvPicPr>
        <p:blipFill>
          <a:blip r:embed="rId2"/>
          <a:srcRect t="19786" b="19786"/>
          <a:stretch>
            <a:fillRect/>
          </a:stretch>
        </p:blipFill>
        <p:spPr>
          <a:xfrm>
            <a:off x="0" y="-41275"/>
            <a:ext cx="12192000" cy="4914900"/>
          </a:xfrm>
          <a:prstGeom prst="rect">
            <a:avLst/>
          </a:prstGeom>
        </p:spPr>
      </p:pic>
      <p:sp>
        <p:nvSpPr>
          <p:cNvPr id="5" name="Subtitle 4"/>
          <p:cNvSpPr>
            <a:spLocks noGrp="1"/>
          </p:cNvSpPr>
          <p:nvPr>
            <p:ph type="body" sz="half" idx="2"/>
          </p:nvPr>
        </p:nvSpPr>
        <p:spPr/>
        <p:txBody>
          <a:bodyPr>
            <a:normAutofit/>
          </a:bodyPr>
          <a:lstStyle/>
          <a:p>
            <a:r>
              <a:rPr lang="en-US" sz="2800" dirty="0" smtClean="0"/>
              <a:t>Planning Reading</a:t>
            </a:r>
            <a:endParaRPr lang="en-US" sz="2800" dirty="0"/>
          </a:p>
        </p:txBody>
      </p:sp>
    </p:spTree>
    <p:extLst>
      <p:ext uri="{BB962C8B-B14F-4D97-AF65-F5344CB8AC3E}">
        <p14:creationId xmlns:p14="http://schemas.microsoft.com/office/powerpoint/2010/main" val="28172124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75068" y="282677"/>
            <a:ext cx="8975094" cy="5986318"/>
          </a:xfrm>
        </p:spPr>
      </p:pic>
    </p:spTree>
    <p:extLst>
      <p:ext uri="{BB962C8B-B14F-4D97-AF65-F5344CB8AC3E}">
        <p14:creationId xmlns:p14="http://schemas.microsoft.com/office/powerpoint/2010/main" val="2684562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Essential Question… </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51243" y="2578443"/>
            <a:ext cx="7244476" cy="1814143"/>
          </a:xfrm>
          <a:ln w="76200">
            <a:solidFill>
              <a:schemeClr val="tx1"/>
            </a:solidFill>
          </a:ln>
        </p:spPr>
      </p:pic>
    </p:spTree>
    <p:extLst>
      <p:ext uri="{BB962C8B-B14F-4D97-AF65-F5344CB8AC3E}">
        <p14:creationId xmlns:p14="http://schemas.microsoft.com/office/powerpoint/2010/main" val="2588891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Strategy – Macro Level</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290939">
            <a:off x="6005568" y="707125"/>
            <a:ext cx="4132365" cy="5257800"/>
          </a:xfrm>
          <a:ln>
            <a:solidFill>
              <a:schemeClr val="tx1"/>
            </a:solidFill>
          </a:ln>
        </p:spPr>
      </p:pic>
      <p:sp>
        <p:nvSpPr>
          <p:cNvPr id="3" name="Text Placeholder 2"/>
          <p:cNvSpPr>
            <a:spLocks noGrp="1"/>
          </p:cNvSpPr>
          <p:nvPr>
            <p:ph type="body" sz="half" idx="2"/>
          </p:nvPr>
        </p:nvSpPr>
        <p:spPr/>
        <p:txBody>
          <a:bodyPr/>
          <a:lstStyle/>
          <a:p>
            <a:pPr lvl="0">
              <a:buClr>
                <a:srgbClr val="E48312"/>
              </a:buClr>
            </a:pPr>
            <a:r>
              <a:rPr lang="en-US" sz="2000" dirty="0">
                <a:solidFill>
                  <a:schemeClr val="bg1"/>
                </a:solidFill>
              </a:rPr>
              <a:t>What is your system for knowing students can compare the works and complete the analysis necessary for the PBA?</a:t>
            </a:r>
          </a:p>
          <a:p>
            <a:pPr lvl="0">
              <a:buClr>
                <a:srgbClr val="E48312"/>
              </a:buClr>
            </a:pPr>
            <a:r>
              <a:rPr lang="en-US" sz="2000" dirty="0">
                <a:solidFill>
                  <a:schemeClr val="bg1"/>
                </a:solidFill>
              </a:rPr>
              <a:t>What would happen if you </a:t>
            </a:r>
            <a:r>
              <a:rPr lang="en-US" sz="2000" dirty="0" smtClean="0">
                <a:solidFill>
                  <a:schemeClr val="bg1"/>
                </a:solidFill>
              </a:rPr>
              <a:t>connected </a:t>
            </a:r>
            <a:r>
              <a:rPr lang="en-US" sz="2000" dirty="0">
                <a:solidFill>
                  <a:schemeClr val="bg1"/>
                </a:solidFill>
              </a:rPr>
              <a:t>column 1 to the essential question?</a:t>
            </a:r>
          </a:p>
        </p:txBody>
      </p:sp>
    </p:spTree>
    <p:extLst>
      <p:ext uri="{BB962C8B-B14F-4D97-AF65-F5344CB8AC3E}">
        <p14:creationId xmlns:p14="http://schemas.microsoft.com/office/powerpoint/2010/main" val="2334472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Session 3 &amp; 4</a:t>
            </a:r>
            <a:endParaRPr lang="en-US" sz="4800"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t="19780" b="19780"/>
          <a:stretch>
            <a:fillRect/>
          </a:stretch>
        </p:blipFill>
        <p:spPr/>
      </p:pic>
      <p:sp>
        <p:nvSpPr>
          <p:cNvPr id="4" name="Text Placeholder 3"/>
          <p:cNvSpPr>
            <a:spLocks noGrp="1"/>
          </p:cNvSpPr>
          <p:nvPr>
            <p:ph type="body" sz="half" idx="2"/>
          </p:nvPr>
        </p:nvSpPr>
        <p:spPr/>
        <p:txBody>
          <a:bodyPr>
            <a:noAutofit/>
          </a:bodyPr>
          <a:lstStyle/>
          <a:p>
            <a:r>
              <a:rPr lang="en-US" sz="2800" dirty="0" smtClean="0"/>
              <a:t>Interactive Workshop, Grade Level Teams</a:t>
            </a:r>
            <a:endParaRPr lang="en-US" sz="2800" dirty="0"/>
          </a:p>
        </p:txBody>
      </p:sp>
    </p:spTree>
    <p:extLst>
      <p:ext uri="{BB962C8B-B14F-4D97-AF65-F5344CB8AC3E}">
        <p14:creationId xmlns:p14="http://schemas.microsoft.com/office/powerpoint/2010/main" val="19865943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Grade Level Teams </a:t>
            </a:r>
            <a:endParaRPr lang="en-US" dirty="0"/>
          </a:p>
        </p:txBody>
      </p:sp>
      <p:sp>
        <p:nvSpPr>
          <p:cNvPr id="11" name="Content Placeholder 10"/>
          <p:cNvSpPr>
            <a:spLocks noGrp="1"/>
          </p:cNvSpPr>
          <p:nvPr>
            <p:ph idx="1"/>
          </p:nvPr>
        </p:nvSpPr>
        <p:spPr/>
        <p:txBody>
          <a:bodyPr/>
          <a:lstStyle/>
          <a:p>
            <a:r>
              <a:rPr lang="en-US" sz="2800" dirty="0" smtClean="0"/>
              <a:t>Rituals and Routines</a:t>
            </a:r>
          </a:p>
          <a:p>
            <a:r>
              <a:rPr lang="en-US" dirty="0" smtClean="0"/>
              <a:t>Two week mini-unit is your opportunity to build relationships with students and set up your systems. I would like to recommend </a:t>
            </a:r>
            <a:r>
              <a:rPr lang="en-US" sz="2800" dirty="0" smtClean="0">
                <a:solidFill>
                  <a:schemeClr val="accent1"/>
                </a:solidFill>
              </a:rPr>
              <a:t>3</a:t>
            </a:r>
            <a:r>
              <a:rPr lang="en-US" dirty="0" smtClean="0"/>
              <a:t> things that have worked well for me:</a:t>
            </a:r>
          </a:p>
          <a:p>
            <a:endParaRPr lang="en-US" dirty="0" smtClean="0"/>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3133" y="3112719"/>
            <a:ext cx="2524639" cy="3144018"/>
          </a:xfrm>
          <a:prstGeom prst="rect">
            <a:avLst/>
          </a:prstGeom>
          <a:ln>
            <a:solidFill>
              <a:schemeClr val="tx1"/>
            </a:solidFill>
          </a:ln>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2547" y="3135670"/>
            <a:ext cx="2567866" cy="3110373"/>
          </a:xfrm>
          <a:prstGeom prst="rect">
            <a:avLst/>
          </a:prstGeom>
          <a:ln>
            <a:solidFill>
              <a:schemeClr val="tx1"/>
            </a:solidFill>
          </a:ln>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42420" y="3129541"/>
            <a:ext cx="2466962" cy="3110373"/>
          </a:xfrm>
          <a:prstGeom prst="rect">
            <a:avLst/>
          </a:prstGeom>
          <a:ln>
            <a:solidFill>
              <a:schemeClr val="tx1"/>
            </a:solidFill>
          </a:ln>
        </p:spPr>
      </p:pic>
    </p:spTree>
    <p:extLst>
      <p:ext uri="{BB962C8B-B14F-4D97-AF65-F5344CB8AC3E}">
        <p14:creationId xmlns:p14="http://schemas.microsoft.com/office/powerpoint/2010/main" val="2476688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always a favorite strategy</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57539" y="1828801"/>
            <a:ext cx="6488753" cy="4454442"/>
          </a:xfrm>
          <a:ln w="38100">
            <a:solidFill>
              <a:schemeClr val="tx1"/>
            </a:solidFill>
          </a:ln>
        </p:spPr>
      </p:pic>
    </p:spTree>
    <p:extLst>
      <p:ext uri="{BB962C8B-B14F-4D97-AF65-F5344CB8AC3E}">
        <p14:creationId xmlns:p14="http://schemas.microsoft.com/office/powerpoint/2010/main" val="576940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I Do, You Do, We Do</a:t>
            </a:r>
            <a:endParaRPr lang="en-US" dirty="0"/>
          </a:p>
        </p:txBody>
      </p:sp>
      <p:sp>
        <p:nvSpPr>
          <p:cNvPr id="5" name="Subtitle 4"/>
          <p:cNvSpPr>
            <a:spLocks noGrp="1"/>
          </p:cNvSpPr>
          <p:nvPr>
            <p:ph type="subTitle" idx="1"/>
          </p:nvPr>
        </p:nvSpPr>
        <p:spPr/>
        <p:txBody>
          <a:bodyPr/>
          <a:lstStyle/>
          <a:p>
            <a:r>
              <a:rPr lang="en-US" dirty="0" smtClean="0"/>
              <a:t>Planning for Instruction </a:t>
            </a:r>
            <a:endParaRPr lang="en-US" dirty="0"/>
          </a:p>
        </p:txBody>
      </p:sp>
    </p:spTree>
    <p:extLst>
      <p:ext uri="{BB962C8B-B14F-4D97-AF65-F5344CB8AC3E}">
        <p14:creationId xmlns:p14="http://schemas.microsoft.com/office/powerpoint/2010/main" val="20045430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Grade Level Teams PBA First…</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97279" y="1938157"/>
            <a:ext cx="5535113" cy="2806837"/>
          </a:xfrm>
          <a:ln>
            <a:solidFill>
              <a:schemeClr val="tx1"/>
            </a:solidFill>
          </a:ln>
        </p:spPr>
      </p:pic>
      <p:pic>
        <p:nvPicPr>
          <p:cNvPr id="6" name="Content Placeholder 5"/>
          <p:cNvPicPr>
            <a:picLocks noGrp="1" noChangeAspect="1"/>
          </p:cNvPicPr>
          <p:nvPr>
            <p:ph sz="half" idx="2"/>
          </p:nvPr>
        </p:nvPicPr>
        <p:blipFill>
          <a:blip r:embed="rId3"/>
          <a:stretch>
            <a:fillRect/>
          </a:stretch>
        </p:blipFill>
        <p:spPr>
          <a:xfrm>
            <a:off x="7029699" y="1846263"/>
            <a:ext cx="3440593" cy="4176135"/>
          </a:xfrm>
          <a:prstGeom prst="rect">
            <a:avLst/>
          </a:prstGeom>
          <a:ln>
            <a:solidFill>
              <a:schemeClr val="tx1"/>
            </a:solidFill>
          </a:ln>
        </p:spPr>
      </p:pic>
    </p:spTree>
    <p:extLst>
      <p:ext uri="{BB962C8B-B14F-4D97-AF65-F5344CB8AC3E}">
        <p14:creationId xmlns:p14="http://schemas.microsoft.com/office/powerpoint/2010/main" val="12060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000" dirty="0" smtClean="0"/>
              <a:t>I DO!</a:t>
            </a:r>
            <a:r>
              <a:rPr lang="en-US" dirty="0"/>
              <a:t/>
            </a:r>
            <a:br>
              <a:rPr lang="en-US" dirty="0"/>
            </a:br>
            <a:endParaRPr lang="en-US" dirty="0"/>
          </a:p>
        </p:txBody>
      </p:sp>
      <p:sp>
        <p:nvSpPr>
          <p:cNvPr id="6" name="Content Placeholder 5"/>
          <p:cNvSpPr>
            <a:spLocks noGrp="1"/>
          </p:cNvSpPr>
          <p:nvPr>
            <p:ph idx="1"/>
          </p:nvPr>
        </p:nvSpPr>
        <p:spPr/>
        <p:txBody>
          <a:bodyPr>
            <a:normAutofit/>
          </a:bodyPr>
          <a:lstStyle/>
          <a:p>
            <a:r>
              <a:rPr lang="en-US" b="1" dirty="0">
                <a:solidFill>
                  <a:srgbClr val="000000"/>
                </a:solidFill>
                <a:latin typeface="Arial" panose="020B0604020202020204" pitchFamily="34" charset="0"/>
              </a:rPr>
              <a:t>Anchor Text Public Document "The Declaration of Independence" - analyze features of a foundational U.S. document </a:t>
            </a:r>
            <a:r>
              <a:rPr lang="en-US" dirty="0"/>
              <a:t/>
            </a:r>
            <a:br>
              <a:rPr lang="en-US" dirty="0"/>
            </a:br>
            <a:r>
              <a:rPr lang="en-US" dirty="0"/>
              <a:t/>
            </a:r>
            <a:br>
              <a:rPr lang="en-US" dirty="0"/>
            </a:br>
            <a:r>
              <a:rPr lang="en-US" sz="1800" dirty="0">
                <a:solidFill>
                  <a:srgbClr val="000000"/>
                </a:solidFill>
                <a:latin typeface="Arial" panose="020B0604020202020204" pitchFamily="34" charset="0"/>
              </a:rPr>
              <a:t>A close reading, text dependent approach to reading is indicated in the margins of the Teacher's Manual. Additional texts focus on more close reading and performance tasks (see the Close Reader and Common Core Assessment books) that add to or support the anchor text.  See Teacher's Manual for further explanations.</a:t>
            </a:r>
            <a:r>
              <a:rPr lang="en-US" dirty="0"/>
              <a:t/>
            </a:r>
            <a:br>
              <a:rPr lang="en-US" dirty="0"/>
            </a:br>
            <a:r>
              <a:rPr lang="en-US" dirty="0"/>
              <a:t/>
            </a:r>
            <a:br>
              <a:rPr lang="en-US" dirty="0"/>
            </a:br>
            <a:r>
              <a:rPr lang="en-US" sz="1800" dirty="0">
                <a:solidFill>
                  <a:srgbClr val="000000"/>
                </a:solidFill>
                <a:latin typeface="Arial" panose="020B0604020202020204" pitchFamily="34" charset="0"/>
              </a:rPr>
              <a:t>Analyze Structure: Style and Content, Page 117</a:t>
            </a:r>
            <a:r>
              <a:rPr lang="en-US" sz="1800" dirty="0"/>
              <a:t/>
            </a:r>
            <a:br>
              <a:rPr lang="en-US" sz="1800" dirty="0"/>
            </a:br>
            <a:r>
              <a:rPr lang="en-US" sz="1800" dirty="0" smtClean="0">
                <a:solidFill>
                  <a:srgbClr val="000000"/>
                </a:solidFill>
                <a:latin typeface="Arial" panose="020B0604020202020204" pitchFamily="34" charset="0"/>
              </a:rPr>
              <a:t>Analyze </a:t>
            </a:r>
            <a:r>
              <a:rPr lang="en-US" sz="1800" dirty="0">
                <a:solidFill>
                  <a:srgbClr val="000000"/>
                </a:solidFill>
                <a:latin typeface="Arial" panose="020B0604020202020204" pitchFamily="34" charset="0"/>
              </a:rPr>
              <a:t>Foundational Documents: Theme and Rhetorical Features, Page 117</a:t>
            </a:r>
            <a:r>
              <a:rPr lang="en-US" sz="1800" dirty="0"/>
              <a:t/>
            </a:r>
            <a:br>
              <a:rPr lang="en-US" sz="1800" dirty="0"/>
            </a:br>
            <a:r>
              <a:rPr lang="en-US" sz="1800" dirty="0">
                <a:solidFill>
                  <a:srgbClr val="000000"/>
                </a:solidFill>
                <a:latin typeface="Arial" panose="020B0604020202020204" pitchFamily="34" charset="0"/>
              </a:rPr>
              <a:t>Analyzing Text Questions, Page 118</a:t>
            </a:r>
            <a:r>
              <a:rPr lang="en-US" sz="1800" dirty="0"/>
              <a:t/>
            </a:r>
            <a:br>
              <a:rPr lang="en-US" sz="1800" dirty="0"/>
            </a:br>
            <a:r>
              <a:rPr lang="en-US" sz="1800" dirty="0">
                <a:solidFill>
                  <a:srgbClr val="000000"/>
                </a:solidFill>
                <a:latin typeface="Arial" panose="020B0604020202020204" pitchFamily="34" charset="0"/>
              </a:rPr>
              <a:t>Performance Task, Speaking Activity: Evaluation, Page 118</a:t>
            </a:r>
            <a:r>
              <a:rPr lang="en-US" sz="1800" dirty="0"/>
              <a:t/>
            </a:r>
            <a:br>
              <a:rPr lang="en-US" sz="1800" dirty="0"/>
            </a:br>
            <a:endParaRPr lang="en-US" sz="1800" dirty="0" smtClean="0"/>
          </a:p>
          <a:p>
            <a:r>
              <a:rPr lang="en-US" sz="1800" dirty="0" smtClean="0">
                <a:solidFill>
                  <a:srgbClr val="000000"/>
                </a:solidFill>
                <a:latin typeface="Arial" panose="020B0604020202020204" pitchFamily="34" charset="0"/>
              </a:rPr>
              <a:t>Vocabulary </a:t>
            </a:r>
            <a:r>
              <a:rPr lang="en-US" sz="1800" dirty="0">
                <a:solidFill>
                  <a:srgbClr val="000000"/>
                </a:solidFill>
                <a:latin typeface="Arial" panose="020B0604020202020204" pitchFamily="34" charset="0"/>
              </a:rPr>
              <a:t>Strategy - Domain Specific Words, Page 119</a:t>
            </a:r>
            <a:r>
              <a:rPr lang="en-US" sz="1800" dirty="0"/>
              <a:t/>
            </a:r>
            <a:br>
              <a:rPr lang="en-US" sz="1800" dirty="0"/>
            </a:br>
            <a:r>
              <a:rPr lang="en-US" sz="1800" dirty="0">
                <a:solidFill>
                  <a:srgbClr val="000000"/>
                </a:solidFill>
                <a:latin typeface="Arial" panose="020B0604020202020204" pitchFamily="34" charset="0"/>
              </a:rPr>
              <a:t>Language Strategy - Parallel Structure, Page 120</a:t>
            </a:r>
            <a:endParaRPr lang="en-US" sz="1800" dirty="0"/>
          </a:p>
        </p:txBody>
      </p:sp>
      <p:sp>
        <p:nvSpPr>
          <p:cNvPr id="5" name="Text Placeholder 4"/>
          <p:cNvSpPr>
            <a:spLocks noGrp="1"/>
          </p:cNvSpPr>
          <p:nvPr>
            <p:ph type="body" sz="half" idx="2"/>
          </p:nvPr>
        </p:nvSpPr>
        <p:spPr/>
        <p:txBody>
          <a:bodyPr/>
          <a:lstStyle/>
          <a:p>
            <a:r>
              <a:rPr lang="en-US" sz="2000" dirty="0" smtClean="0"/>
              <a:t>What skills and standards are you being asked to teach in these Anchor Texts?</a:t>
            </a:r>
          </a:p>
          <a:p>
            <a:endParaRPr lang="en-US" dirty="0"/>
          </a:p>
          <a:p>
            <a:r>
              <a:rPr lang="en-US" sz="2000" dirty="0" smtClean="0"/>
              <a:t>Next page review the standards and the essential question and unit overview?</a:t>
            </a:r>
          </a:p>
          <a:p>
            <a:endParaRPr lang="en-US" dirty="0"/>
          </a:p>
        </p:txBody>
      </p:sp>
    </p:spTree>
    <p:extLst>
      <p:ext uri="{BB962C8B-B14F-4D97-AF65-F5344CB8AC3E}">
        <p14:creationId xmlns:p14="http://schemas.microsoft.com/office/powerpoint/2010/main" val="91377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 calcmode="lin" valueType="num">
                                      <p:cBhvr additive="base">
                                        <p:cTn id="19"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 calcmode="lin" valueType="num">
                                      <p:cBhvr additive="base">
                                        <p:cTn id="2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Standards and Overview</a:t>
            </a:r>
            <a:endParaRPr lang="en-US" dirty="0"/>
          </a:p>
        </p:txBody>
      </p:sp>
      <p:sp>
        <p:nvSpPr>
          <p:cNvPr id="3" name="Text Placeholder 2"/>
          <p:cNvSpPr>
            <a:spLocks noGrp="1"/>
          </p:cNvSpPr>
          <p:nvPr>
            <p:ph type="body" idx="1"/>
          </p:nvPr>
        </p:nvSpPr>
        <p:spPr/>
        <p:txBody>
          <a:bodyPr/>
          <a:lstStyle/>
          <a:p>
            <a:endParaRPr lang="en-US"/>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013176" y="1868467"/>
            <a:ext cx="5021863" cy="4092596"/>
          </a:xfrm>
          <a:ln w="28575">
            <a:solidFill>
              <a:schemeClr val="tx1"/>
            </a:solidFill>
          </a:ln>
        </p:spPr>
      </p:pic>
      <p:sp>
        <p:nvSpPr>
          <p:cNvPr id="5" name="Text Placeholder 4"/>
          <p:cNvSpPr>
            <a:spLocks noGrp="1"/>
          </p:cNvSpPr>
          <p:nvPr>
            <p:ph type="body" sz="quarter" idx="3"/>
          </p:nvPr>
        </p:nvSpPr>
        <p:spPr/>
        <p:txBody>
          <a:bodyPr/>
          <a:lstStyle/>
          <a:p>
            <a:endParaRPr lang="en-US" dirty="0"/>
          </a:p>
        </p:txBody>
      </p:sp>
      <p:pic>
        <p:nvPicPr>
          <p:cNvPr id="8" name="Content Placeholder 7"/>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6171718" y="1846052"/>
            <a:ext cx="4493727" cy="4115011"/>
          </a:xfrm>
          <a:ln w="28575">
            <a:solidFill>
              <a:schemeClr val="tx1"/>
            </a:solidFill>
          </a:ln>
        </p:spPr>
      </p:pic>
    </p:spTree>
    <p:extLst>
      <p:ext uri="{BB962C8B-B14F-4D97-AF65-F5344CB8AC3E}">
        <p14:creationId xmlns:p14="http://schemas.microsoft.com/office/powerpoint/2010/main" val="148531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dirty="0"/>
          </a:p>
        </p:txBody>
      </p:sp>
      <p:sp>
        <p:nvSpPr>
          <p:cNvPr id="6" name="Content Placeholder 5"/>
          <p:cNvSpPr>
            <a:spLocks noGrp="1"/>
          </p:cNvSpPr>
          <p:nvPr>
            <p:ph idx="1"/>
          </p:nvPr>
        </p:nvSpPr>
        <p:spPr/>
        <p:txBody>
          <a:bodyPr>
            <a:normAutofit/>
          </a:bodyPr>
          <a:lstStyle/>
          <a:p>
            <a:pPr algn="ctr"/>
            <a:r>
              <a:rPr lang="en-US" sz="3600" dirty="0" smtClean="0"/>
              <a:t>It is very possible that a teacher can be good doing what she/he is comfortable with or by simply following the resource explicitly, but she/he might be great by constantly changing how she/he thinks about teaching and learning.</a:t>
            </a:r>
            <a:endParaRPr lang="en-US" sz="3600" dirty="0"/>
          </a:p>
        </p:txBody>
      </p:sp>
    </p:spTree>
    <p:extLst>
      <p:ext uri="{BB962C8B-B14F-4D97-AF65-F5344CB8AC3E}">
        <p14:creationId xmlns:p14="http://schemas.microsoft.com/office/powerpoint/2010/main" val="243346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ircle(in)">
                                      <p:cBhvr>
                                        <p:cTn id="7"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smtClean="0"/>
              <a:t>Themes, Vocabulary, and…</a:t>
            </a:r>
            <a:endParaRPr lang="en-US" dirty="0"/>
          </a:p>
        </p:txBody>
      </p:sp>
      <p:pic>
        <p:nvPicPr>
          <p:cNvPr id="16" name="Content Placeholder 1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96963" y="2351849"/>
            <a:ext cx="4938712" cy="3011553"/>
          </a:xfrm>
          <a:ln w="28575">
            <a:solidFill>
              <a:schemeClr val="tx1"/>
            </a:solidFill>
          </a:ln>
        </p:spPr>
      </p:pic>
      <p:pic>
        <p:nvPicPr>
          <p:cNvPr id="17" name="Content Placeholder 1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218238" y="2464424"/>
            <a:ext cx="4937125" cy="2786403"/>
          </a:xfrm>
          <a:ln w="28575">
            <a:solidFill>
              <a:schemeClr val="tx1"/>
            </a:solidFill>
          </a:ln>
        </p:spPr>
      </p:pic>
    </p:spTree>
    <p:extLst>
      <p:ext uri="{BB962C8B-B14F-4D97-AF65-F5344CB8AC3E}">
        <p14:creationId xmlns:p14="http://schemas.microsoft.com/office/powerpoint/2010/main" val="1505853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97280" y="2377047"/>
            <a:ext cx="4938712" cy="2961156"/>
          </a:xfrm>
          <a:ln>
            <a:solidFill>
              <a:schemeClr val="tx1"/>
            </a:solidFill>
          </a:ln>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218555" y="2260173"/>
            <a:ext cx="4937125" cy="3194903"/>
          </a:xfrm>
          <a:ln>
            <a:solidFill>
              <a:schemeClr val="tx1"/>
            </a:solidFill>
          </a:ln>
        </p:spPr>
      </p:pic>
    </p:spTree>
    <p:extLst>
      <p:ext uri="{BB962C8B-B14F-4D97-AF65-F5344CB8AC3E}">
        <p14:creationId xmlns:p14="http://schemas.microsoft.com/office/powerpoint/2010/main" val="80420560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000" dirty="0" smtClean="0"/>
              <a:t>You Do!</a:t>
            </a:r>
            <a:r>
              <a:rPr lang="en-US" dirty="0" smtClean="0"/>
              <a:t/>
            </a:r>
            <a:br>
              <a:rPr lang="en-US" dirty="0" smtClean="0"/>
            </a:br>
            <a:r>
              <a:rPr lang="en-US" dirty="0"/>
              <a:t>U</a:t>
            </a:r>
            <a:r>
              <a:rPr lang="en-US" dirty="0" smtClean="0"/>
              <a:t>nit 1, Collection 1 </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33605" y="731837"/>
            <a:ext cx="5074438" cy="5766407"/>
          </a:xfrm>
          <a:ln w="28575">
            <a:solidFill>
              <a:schemeClr val="tx1"/>
            </a:solidFill>
          </a:ln>
        </p:spPr>
      </p:pic>
      <p:sp>
        <p:nvSpPr>
          <p:cNvPr id="3" name="Text Placeholder 2"/>
          <p:cNvSpPr>
            <a:spLocks noGrp="1"/>
          </p:cNvSpPr>
          <p:nvPr>
            <p:ph type="body" sz="half" idx="2"/>
          </p:nvPr>
        </p:nvSpPr>
        <p:spPr>
          <a:xfrm>
            <a:off x="457199" y="2926079"/>
            <a:ext cx="3472249" cy="3931921"/>
          </a:xfrm>
        </p:spPr>
        <p:txBody>
          <a:bodyPr>
            <a:normAutofit lnSpcReduction="10000"/>
          </a:bodyPr>
          <a:lstStyle/>
          <a:p>
            <a:r>
              <a:rPr lang="en-US" sz="2200" dirty="0" smtClean="0"/>
              <a:t>Packet Collection/Unit 1 – you have already looked PBA</a:t>
            </a:r>
          </a:p>
          <a:p>
            <a:pPr marL="342900" indent="-342900">
              <a:buAutoNum type="arabicPeriod"/>
            </a:pPr>
            <a:r>
              <a:rPr lang="en-US" sz="1800" dirty="0" smtClean="0"/>
              <a:t>Read Anchor Texts – note </a:t>
            </a:r>
            <a:r>
              <a:rPr lang="en-US" sz="1800" dirty="0" smtClean="0">
                <a:solidFill>
                  <a:schemeClr val="accent1"/>
                </a:solidFill>
              </a:rPr>
              <a:t>skills</a:t>
            </a:r>
          </a:p>
          <a:p>
            <a:pPr marL="342900" indent="-342900">
              <a:buAutoNum type="arabicPeriod"/>
            </a:pPr>
            <a:r>
              <a:rPr lang="en-US" sz="1800" dirty="0" smtClean="0"/>
              <a:t>Review </a:t>
            </a:r>
            <a:r>
              <a:rPr lang="en-US" sz="1800" dirty="0" smtClean="0">
                <a:solidFill>
                  <a:schemeClr val="accent1"/>
                </a:solidFill>
              </a:rPr>
              <a:t>standards</a:t>
            </a:r>
            <a:r>
              <a:rPr lang="en-US" sz="1800" dirty="0" smtClean="0"/>
              <a:t> and unit </a:t>
            </a:r>
            <a:r>
              <a:rPr lang="en-US" sz="1800" dirty="0" smtClean="0">
                <a:solidFill>
                  <a:schemeClr val="accent1"/>
                </a:solidFill>
              </a:rPr>
              <a:t>essential questions/overview</a:t>
            </a:r>
          </a:p>
          <a:p>
            <a:pPr marL="342900" indent="-342900">
              <a:buAutoNum type="arabicPeriod"/>
            </a:pPr>
            <a:r>
              <a:rPr lang="en-US" sz="1800" dirty="0" smtClean="0"/>
              <a:t>Consider the </a:t>
            </a:r>
            <a:r>
              <a:rPr lang="en-US" sz="1800" dirty="0" smtClean="0">
                <a:solidFill>
                  <a:schemeClr val="accent1"/>
                </a:solidFill>
              </a:rPr>
              <a:t>academic vocabulary</a:t>
            </a:r>
          </a:p>
          <a:p>
            <a:pPr marL="342900" indent="-342900">
              <a:buAutoNum type="arabicPeriod"/>
            </a:pPr>
            <a:r>
              <a:rPr lang="en-US" sz="1800" dirty="0" smtClean="0"/>
              <a:t>Infer what </a:t>
            </a:r>
            <a:r>
              <a:rPr lang="en-US" sz="1800" dirty="0" smtClean="0">
                <a:solidFill>
                  <a:schemeClr val="accent1"/>
                </a:solidFill>
              </a:rPr>
              <a:t>language skills </a:t>
            </a:r>
            <a:r>
              <a:rPr lang="en-US" sz="1800" dirty="0" smtClean="0"/>
              <a:t>will be necessary for students to learn</a:t>
            </a:r>
          </a:p>
          <a:p>
            <a:pPr marL="342900" indent="-342900">
              <a:buAutoNum type="arabicPeriod"/>
            </a:pPr>
            <a:r>
              <a:rPr lang="en-US" sz="1800" dirty="0" smtClean="0"/>
              <a:t>Brainstorm additional ideas and connect themes</a:t>
            </a:r>
          </a:p>
          <a:p>
            <a:pPr marL="342900" indent="-342900">
              <a:buAutoNum type="arabicPeriod"/>
            </a:pPr>
            <a:endParaRPr lang="en-US" dirty="0" smtClean="0"/>
          </a:p>
          <a:p>
            <a:pPr marL="342900" indent="-342900">
              <a:buAutoNum type="arabicPeriod"/>
            </a:pPr>
            <a:endParaRPr lang="en-US" dirty="0" smtClean="0"/>
          </a:p>
          <a:p>
            <a:pPr marL="342900" indent="-342900">
              <a:buAutoNum type="arabicPeriod"/>
            </a:pPr>
            <a:endParaRPr lang="en-US" dirty="0"/>
          </a:p>
        </p:txBody>
      </p:sp>
    </p:spTree>
    <p:extLst>
      <p:ext uri="{BB962C8B-B14F-4D97-AF65-F5344CB8AC3E}">
        <p14:creationId xmlns:p14="http://schemas.microsoft.com/office/powerpoint/2010/main" val="1109372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t>Work in Teams</a:t>
            </a:r>
            <a:endParaRPr lang="en-US" dirty="0"/>
          </a:p>
        </p:txBody>
      </p:sp>
      <p:pic>
        <p:nvPicPr>
          <p:cNvPr id="10" name="Content Placeholder 9"/>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88389" y="507099"/>
            <a:ext cx="4895495" cy="5967842"/>
          </a:xfrm>
          <a:ln w="38100">
            <a:solidFill>
              <a:schemeClr val="tx1"/>
            </a:solidFill>
          </a:ln>
        </p:spPr>
      </p:pic>
      <p:sp>
        <p:nvSpPr>
          <p:cNvPr id="12" name="Text Placeholder 11"/>
          <p:cNvSpPr>
            <a:spLocks noGrp="1"/>
          </p:cNvSpPr>
          <p:nvPr>
            <p:ph type="body" sz="half" idx="2"/>
          </p:nvPr>
        </p:nvSpPr>
        <p:spPr/>
        <p:txBody>
          <a:bodyPr/>
          <a:lstStyle/>
          <a:p>
            <a:r>
              <a:rPr lang="en-US" dirty="0" smtClean="0"/>
              <a:t>Info needed</a:t>
            </a:r>
          </a:p>
        </p:txBody>
      </p:sp>
    </p:spTree>
    <p:extLst>
      <p:ext uri="{BB962C8B-B14F-4D97-AF65-F5344CB8AC3E}">
        <p14:creationId xmlns:p14="http://schemas.microsoft.com/office/powerpoint/2010/main" val="2686762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Completed Model </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74127" y="594359"/>
            <a:ext cx="4620878" cy="5882939"/>
          </a:xfrm>
          <a:ln w="28575">
            <a:solidFill>
              <a:schemeClr val="tx1"/>
            </a:solidFill>
          </a:ln>
        </p:spPr>
      </p:pic>
      <p:sp>
        <p:nvSpPr>
          <p:cNvPr id="4" name="Text Placeholder 3"/>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68955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Inquiry Based </a:t>
            </a:r>
            <a:br>
              <a:rPr lang="en-US" dirty="0" smtClean="0"/>
            </a:br>
            <a:endParaRPr lang="en-US"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72036" y="1239837"/>
            <a:ext cx="6603771" cy="4411319"/>
          </a:xfrm>
        </p:spPr>
      </p:pic>
      <p:sp>
        <p:nvSpPr>
          <p:cNvPr id="6" name="Text Placeholder 5"/>
          <p:cNvSpPr>
            <a:spLocks noGrp="1"/>
          </p:cNvSpPr>
          <p:nvPr>
            <p:ph type="body" sz="half" idx="2"/>
          </p:nvPr>
        </p:nvSpPr>
        <p:spPr/>
        <p:txBody>
          <a:bodyPr/>
          <a:lstStyle/>
          <a:p>
            <a:endParaRPr lang="en-US" dirty="0"/>
          </a:p>
        </p:txBody>
      </p:sp>
    </p:spTree>
    <p:extLst>
      <p:ext uri="{BB962C8B-B14F-4D97-AF65-F5344CB8AC3E}">
        <p14:creationId xmlns:p14="http://schemas.microsoft.com/office/powerpoint/2010/main" val="1069387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endParaRPr lang="en-US"/>
          </a:p>
        </p:txBody>
      </p:sp>
      <p:pic>
        <p:nvPicPr>
          <p:cNvPr id="7" name="Content Placeholder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025848" y="286603"/>
            <a:ext cx="3765854" cy="5746884"/>
          </a:xfrm>
          <a:ln w="38100">
            <a:solidFill>
              <a:schemeClr val="tx1"/>
            </a:solidFill>
          </a:ln>
        </p:spPr>
      </p:pic>
      <p:sp>
        <p:nvSpPr>
          <p:cNvPr id="9" name="Content Placeholder 8"/>
          <p:cNvSpPr>
            <a:spLocks noGrp="1"/>
          </p:cNvSpPr>
          <p:nvPr>
            <p:ph sz="half" idx="2"/>
          </p:nvPr>
        </p:nvSpPr>
        <p:spPr/>
        <p:txBody>
          <a:bodyPr/>
          <a:lstStyle/>
          <a:p>
            <a:r>
              <a:rPr lang="en-US" sz="2800" dirty="0" smtClean="0"/>
              <a:t>A great resource for understanding models like Inquiry based learning is:</a:t>
            </a:r>
          </a:p>
          <a:p>
            <a:endParaRPr lang="en-US" dirty="0"/>
          </a:p>
          <a:p>
            <a:endParaRPr lang="en-US" dirty="0" smtClean="0"/>
          </a:p>
          <a:p>
            <a:r>
              <a:rPr lang="en-US" sz="2400" dirty="0" smtClean="0">
                <a:hlinkClick r:id="rId3"/>
              </a:rPr>
              <a:t>http</a:t>
            </a:r>
            <a:r>
              <a:rPr lang="en-US" sz="2400" dirty="0">
                <a:hlinkClick r:id="rId3"/>
              </a:rPr>
              <a:t>://www.thirteen.org/edonline/concept2class/inquiry</a:t>
            </a:r>
            <a:r>
              <a:rPr lang="en-US" sz="2400" dirty="0" smtClean="0">
                <a:hlinkClick r:id="rId3"/>
              </a:rPr>
              <a:t>/</a:t>
            </a:r>
            <a:endParaRPr lang="en-US" sz="2400" dirty="0" smtClean="0"/>
          </a:p>
          <a:p>
            <a:endParaRPr lang="en-US" sz="2400" dirty="0"/>
          </a:p>
          <a:p>
            <a:endParaRPr lang="en-US" dirty="0"/>
          </a:p>
        </p:txBody>
      </p:sp>
    </p:spTree>
    <p:extLst>
      <p:ext uri="{BB962C8B-B14F-4D97-AF65-F5344CB8AC3E}">
        <p14:creationId xmlns:p14="http://schemas.microsoft.com/office/powerpoint/2010/main" val="1907026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3" end="3"/>
                                            </p:txEl>
                                          </p:spTgt>
                                        </p:tgtEl>
                                        <p:attrNameLst>
                                          <p:attrName>style.visibility</p:attrName>
                                        </p:attrNameLst>
                                      </p:cBhvr>
                                      <p:to>
                                        <p:strVal val="visible"/>
                                      </p:to>
                                    </p:set>
                                    <p:anim calcmode="lin" valueType="num">
                                      <p:cBhvr additive="base">
                                        <p:cTn id="13"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Instruction</a:t>
            </a:r>
            <a:endParaRPr lang="en-US" dirty="0"/>
          </a:p>
        </p:txBody>
      </p:sp>
      <p:pic>
        <p:nvPicPr>
          <p:cNvPr id="2" name="Content Placeholder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3951" y="1887452"/>
            <a:ext cx="6118023" cy="4022725"/>
          </a:xfrm>
          <a:ln>
            <a:solidFill>
              <a:schemeClr val="tx1"/>
            </a:solidFill>
          </a:ln>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45116" y="1887452"/>
            <a:ext cx="4468627" cy="3816822"/>
          </a:xfrm>
          <a:prstGeom prst="rect">
            <a:avLst/>
          </a:prstGeom>
          <a:ln>
            <a:solidFill>
              <a:schemeClr val="tx1"/>
            </a:solidFill>
          </a:ln>
        </p:spPr>
      </p:pic>
    </p:spTree>
    <p:extLst>
      <p:ext uri="{BB962C8B-B14F-4D97-AF65-F5344CB8AC3E}">
        <p14:creationId xmlns:p14="http://schemas.microsoft.com/office/powerpoint/2010/main" val="3544417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Instruction</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25263" y="1846263"/>
            <a:ext cx="5201799" cy="4022725"/>
          </a:xfrm>
          <a:ln w="28575">
            <a:solidFill>
              <a:schemeClr val="tx1"/>
            </a:solidFill>
          </a:ln>
        </p:spPr>
      </p:pic>
    </p:spTree>
    <p:extLst>
      <p:ext uri="{BB962C8B-B14F-4D97-AF65-F5344CB8AC3E}">
        <p14:creationId xmlns:p14="http://schemas.microsoft.com/office/powerpoint/2010/main" val="2693507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Final Thought</a:t>
            </a:r>
            <a:endParaRPr lang="en-US" dirty="0"/>
          </a:p>
        </p:txBody>
      </p:sp>
      <p:pic>
        <p:nvPicPr>
          <p:cNvPr id="8" name="Picture Placeholder 7"/>
          <p:cNvPicPr>
            <a:picLocks noGrp="1" noChangeAspect="1"/>
          </p:cNvPicPr>
          <p:nvPr>
            <p:ph type="pic" idx="1"/>
          </p:nvPr>
        </p:nvPicPr>
        <p:blipFill>
          <a:blip r:embed="rId2">
            <a:extLst>
              <a:ext uri="{28A0092B-C50C-407E-A947-70E740481C1C}">
                <a14:useLocalDpi xmlns:a14="http://schemas.microsoft.com/office/drawing/2010/main" val="0"/>
              </a:ext>
            </a:extLst>
          </a:blip>
          <a:srcRect t="20259" b="20259"/>
          <a:stretch>
            <a:fillRect/>
          </a:stretch>
        </p:blipFill>
        <p:spPr/>
      </p:pic>
      <p:sp>
        <p:nvSpPr>
          <p:cNvPr id="7" name="Text Placeholder 6"/>
          <p:cNvSpPr>
            <a:spLocks noGrp="1"/>
          </p:cNvSpPr>
          <p:nvPr>
            <p:ph type="body" sz="half" idx="2"/>
          </p:nvPr>
        </p:nvSpPr>
        <p:spPr/>
        <p:txBody>
          <a:bodyPr/>
          <a:lstStyle/>
          <a:p>
            <a:r>
              <a:rPr lang="en-US" dirty="0" smtClean="0"/>
              <a:t>Plan for the surprises that become the teachable moments!</a:t>
            </a:r>
          </a:p>
          <a:p>
            <a:endParaRPr lang="en-US" dirty="0"/>
          </a:p>
        </p:txBody>
      </p:sp>
    </p:spTree>
    <p:extLst>
      <p:ext uri="{BB962C8B-B14F-4D97-AF65-F5344CB8AC3E}">
        <p14:creationId xmlns:p14="http://schemas.microsoft.com/office/powerpoint/2010/main" val="2492848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Warm Up</a:t>
            </a:r>
            <a:endParaRPr lang="en-US" dirty="0"/>
          </a:p>
        </p:txBody>
      </p:sp>
      <p:pic>
        <p:nvPicPr>
          <p:cNvPr id="6"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737808" y="1846263"/>
            <a:ext cx="3855684" cy="4241253"/>
          </a:xfrm>
          <a:ln>
            <a:solidFill>
              <a:schemeClr val="tx1"/>
            </a:solidFill>
          </a:ln>
        </p:spPr>
      </p:pic>
      <p:sp>
        <p:nvSpPr>
          <p:cNvPr id="8" name="Content Placeholder 7"/>
          <p:cNvSpPr>
            <a:spLocks noGrp="1"/>
          </p:cNvSpPr>
          <p:nvPr>
            <p:ph sz="half" idx="2"/>
          </p:nvPr>
        </p:nvSpPr>
        <p:spPr/>
        <p:txBody>
          <a:bodyPr/>
          <a:lstStyle/>
          <a:p>
            <a:r>
              <a:rPr lang="en-US" sz="2400" b="1" dirty="0" smtClean="0"/>
              <a:t>Read Write Think Planning Guide</a:t>
            </a:r>
          </a:p>
          <a:p>
            <a:r>
              <a:rPr lang="en-US" sz="2400" b="1" dirty="0" smtClean="0"/>
              <a:t>First Reading </a:t>
            </a:r>
          </a:p>
          <a:p>
            <a:r>
              <a:rPr lang="en-US" dirty="0" smtClean="0"/>
              <a:t>1.  As you read think about what is going on and how you know.</a:t>
            </a:r>
          </a:p>
          <a:p>
            <a:r>
              <a:rPr lang="en-US" dirty="0" smtClean="0"/>
              <a:t>2.  Create</a:t>
            </a:r>
            <a:r>
              <a:rPr lang="en-US" sz="2800" dirty="0" smtClean="0"/>
              <a:t> </a:t>
            </a:r>
            <a:r>
              <a:rPr lang="en-US" sz="2800" dirty="0" smtClean="0">
                <a:solidFill>
                  <a:schemeClr val="accent1"/>
                </a:solidFill>
              </a:rPr>
              <a:t>2 </a:t>
            </a:r>
            <a:r>
              <a:rPr lang="en-US" dirty="0" smtClean="0"/>
              <a:t>possible close reading questions that will help students.</a:t>
            </a:r>
          </a:p>
          <a:p>
            <a:endParaRPr lang="en-US" dirty="0"/>
          </a:p>
        </p:txBody>
      </p:sp>
    </p:spTree>
    <p:extLst>
      <p:ext uri="{BB962C8B-B14F-4D97-AF65-F5344CB8AC3E}">
        <p14:creationId xmlns:p14="http://schemas.microsoft.com/office/powerpoint/2010/main" val="2646598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 calcmode="lin" valueType="num">
                                      <p:cBhvr additive="base">
                                        <p:cTn id="13"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 calcmode="lin" valueType="num">
                                      <p:cBhvr additive="base">
                                        <p:cTn id="19"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Warm Up</a:t>
            </a:r>
            <a:endParaRPr lang="en-US" dirty="0"/>
          </a:p>
        </p:txBody>
      </p:sp>
      <p:pic>
        <p:nvPicPr>
          <p:cNvPr id="7" name="Content Placeholder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704465" y="1846263"/>
            <a:ext cx="3918593" cy="4233261"/>
          </a:xfrm>
          <a:ln>
            <a:solidFill>
              <a:schemeClr val="tx1"/>
            </a:solidFill>
          </a:ln>
        </p:spPr>
      </p:pic>
      <p:sp>
        <p:nvSpPr>
          <p:cNvPr id="6" name="Content Placeholder 5"/>
          <p:cNvSpPr>
            <a:spLocks noGrp="1"/>
          </p:cNvSpPr>
          <p:nvPr>
            <p:ph sz="half" idx="2"/>
          </p:nvPr>
        </p:nvSpPr>
        <p:spPr/>
        <p:txBody>
          <a:bodyPr/>
          <a:lstStyle/>
          <a:p>
            <a:r>
              <a:rPr lang="en-US" sz="2800" b="1" dirty="0" smtClean="0"/>
              <a:t>Second Reading</a:t>
            </a:r>
          </a:p>
          <a:p>
            <a:r>
              <a:rPr lang="en-US" dirty="0" smtClean="0"/>
              <a:t>1. Groups read only paragraphs indicated in margins</a:t>
            </a:r>
          </a:p>
          <a:p>
            <a:r>
              <a:rPr lang="en-US" dirty="0" smtClean="0"/>
              <a:t>2. As you </a:t>
            </a:r>
            <a:r>
              <a:rPr lang="en-US" b="1" dirty="0"/>
              <a:t>R</a:t>
            </a:r>
            <a:r>
              <a:rPr lang="en-US" b="1" dirty="0" smtClean="0"/>
              <a:t>ead </a:t>
            </a:r>
            <a:r>
              <a:rPr lang="en-US" b="1" dirty="0"/>
              <a:t>A</a:t>
            </a:r>
            <a:r>
              <a:rPr lang="en-US" b="1" dirty="0" smtClean="0"/>
              <a:t>loud </a:t>
            </a:r>
            <a:r>
              <a:rPr lang="en-US" dirty="0" smtClean="0"/>
              <a:t>ask yourself how the author’s choices help you understand or appreciate something you didn’t notice the first time.</a:t>
            </a:r>
          </a:p>
          <a:p>
            <a:r>
              <a:rPr lang="en-US" dirty="0" smtClean="0"/>
              <a:t>3.  </a:t>
            </a:r>
            <a:r>
              <a:rPr lang="en-US" b="1" dirty="0" smtClean="0"/>
              <a:t>Brainstorm</a:t>
            </a:r>
            <a:r>
              <a:rPr lang="en-US" sz="2800" b="1" dirty="0" smtClean="0"/>
              <a:t> </a:t>
            </a:r>
            <a:r>
              <a:rPr lang="en-US" sz="2800" dirty="0" smtClean="0">
                <a:solidFill>
                  <a:schemeClr val="accent1"/>
                </a:solidFill>
              </a:rPr>
              <a:t>3 </a:t>
            </a:r>
            <a:r>
              <a:rPr lang="en-US" dirty="0" smtClean="0"/>
              <a:t>possible close reading questions you could use with students.</a:t>
            </a:r>
          </a:p>
          <a:p>
            <a:endParaRPr lang="en-US" dirty="0"/>
          </a:p>
        </p:txBody>
      </p:sp>
    </p:spTree>
    <p:extLst>
      <p:ext uri="{BB962C8B-B14F-4D97-AF65-F5344CB8AC3E}">
        <p14:creationId xmlns:p14="http://schemas.microsoft.com/office/powerpoint/2010/main" val="2386233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Warm Up </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017236" y="1846263"/>
            <a:ext cx="3411499" cy="4429565"/>
          </a:xfrm>
          <a:ln>
            <a:solidFill>
              <a:schemeClr val="tx1"/>
            </a:solidFill>
          </a:ln>
        </p:spPr>
      </p:pic>
      <p:sp>
        <p:nvSpPr>
          <p:cNvPr id="4" name="Content Placeholder 3"/>
          <p:cNvSpPr>
            <a:spLocks noGrp="1"/>
          </p:cNvSpPr>
          <p:nvPr>
            <p:ph sz="half" idx="2"/>
          </p:nvPr>
        </p:nvSpPr>
        <p:spPr/>
        <p:txBody>
          <a:bodyPr/>
          <a:lstStyle/>
          <a:p>
            <a:r>
              <a:rPr lang="en-US" sz="2800" b="1" dirty="0" smtClean="0"/>
              <a:t>Third Reading</a:t>
            </a:r>
          </a:p>
          <a:p>
            <a:endParaRPr lang="en-US" dirty="0"/>
          </a:p>
          <a:p>
            <a:r>
              <a:rPr lang="en-US" dirty="0" smtClean="0"/>
              <a:t>Build on Poster Paper…</a:t>
            </a:r>
            <a:endParaRPr lang="en-US" dirty="0"/>
          </a:p>
        </p:txBody>
      </p:sp>
    </p:spTree>
    <p:extLst>
      <p:ext uri="{BB962C8B-B14F-4D97-AF65-F5344CB8AC3E}">
        <p14:creationId xmlns:p14="http://schemas.microsoft.com/office/powerpoint/2010/main" val="1223725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Jigsaw the Text</a:t>
            </a:r>
            <a:endParaRPr lang="en-US" dirty="0"/>
          </a:p>
        </p:txBody>
      </p:sp>
      <p:sp>
        <p:nvSpPr>
          <p:cNvPr id="7" name="Text Placeholder 6"/>
          <p:cNvSpPr>
            <a:spLocks noGrp="1"/>
          </p:cNvSpPr>
          <p:nvPr>
            <p:ph type="body" idx="1"/>
          </p:nvPr>
        </p:nvSpPr>
        <p:spPr/>
        <p:txBody>
          <a:bodyPr/>
          <a:lstStyle/>
          <a:p>
            <a:r>
              <a:rPr lang="en-US" dirty="0" smtClean="0"/>
              <a:t>Rotating Cooperative Groups</a:t>
            </a:r>
            <a:endParaRPr lang="en-US" dirty="0"/>
          </a:p>
        </p:txBody>
      </p:sp>
      <p:pic>
        <p:nvPicPr>
          <p:cNvPr id="11" name="Content Placeholder 10"/>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762897" y="2977921"/>
            <a:ext cx="3511872" cy="2508480"/>
          </a:xfrm>
        </p:spPr>
      </p:pic>
      <p:sp>
        <p:nvSpPr>
          <p:cNvPr id="9" name="Text Placeholder 8"/>
          <p:cNvSpPr>
            <a:spLocks noGrp="1"/>
          </p:cNvSpPr>
          <p:nvPr>
            <p:ph type="body" sz="quarter" idx="3"/>
          </p:nvPr>
        </p:nvSpPr>
        <p:spPr/>
        <p:txBody>
          <a:bodyPr/>
          <a:lstStyle/>
          <a:p>
            <a:r>
              <a:rPr lang="en-US" dirty="0" smtClean="0"/>
              <a:t>Part to Whole Relationships</a:t>
            </a:r>
            <a:endParaRPr lang="en-US" dirty="0"/>
          </a:p>
        </p:txBody>
      </p:sp>
      <p:pic>
        <p:nvPicPr>
          <p:cNvPr id="12" name="Content Placeholder 11"/>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6434667" y="2582863"/>
            <a:ext cx="4504266" cy="3378200"/>
          </a:xfrm>
        </p:spPr>
      </p:pic>
    </p:spTree>
    <p:extLst>
      <p:ext uri="{BB962C8B-B14F-4D97-AF65-F5344CB8AC3E}">
        <p14:creationId xmlns:p14="http://schemas.microsoft.com/office/powerpoint/2010/main" val="3262538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circle(in)">
                                      <p:cBhvr>
                                        <p:cTn id="1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4800" dirty="0" smtClean="0"/>
              <a:t>Session 1b </a:t>
            </a:r>
            <a:endParaRPr lang="en-US" sz="4800" dirty="0"/>
          </a:p>
        </p:txBody>
      </p:sp>
      <p:sp>
        <p:nvSpPr>
          <p:cNvPr id="9" name="Text Placeholder 8"/>
          <p:cNvSpPr>
            <a:spLocks noGrp="1"/>
          </p:cNvSpPr>
          <p:nvPr>
            <p:ph type="body" sz="half" idx="2"/>
          </p:nvPr>
        </p:nvSpPr>
        <p:spPr/>
        <p:txBody>
          <a:bodyPr>
            <a:normAutofit/>
          </a:bodyPr>
          <a:lstStyle/>
          <a:p>
            <a:r>
              <a:rPr lang="en-US" sz="2800" dirty="0" smtClean="0"/>
              <a:t>Unit Layout and Requirements, Lesson Plans, and SIS</a:t>
            </a:r>
            <a:endParaRPr lang="en-US" sz="2800" dirty="0"/>
          </a:p>
        </p:txBody>
      </p:sp>
      <p:pic>
        <p:nvPicPr>
          <p:cNvPr id="3" name="Picture Placeholder 2"/>
          <p:cNvPicPr>
            <a:picLocks noGrp="1" noChangeAspect="1"/>
          </p:cNvPicPr>
          <p:nvPr>
            <p:ph type="pic" idx="1"/>
          </p:nvPr>
        </p:nvPicPr>
        <p:blipFill>
          <a:blip r:embed="rId2">
            <a:extLst>
              <a:ext uri="{28A0092B-C50C-407E-A947-70E740481C1C}">
                <a14:useLocalDpi xmlns:a14="http://schemas.microsoft.com/office/drawing/2010/main" val="0"/>
              </a:ext>
            </a:extLst>
          </a:blip>
          <a:srcRect t="19535" b="19535"/>
          <a:stretch>
            <a:fillRect/>
          </a:stretch>
        </p:blipFill>
        <p:spPr>
          <a:xfrm>
            <a:off x="0" y="0"/>
            <a:ext cx="12192000" cy="4915076"/>
          </a:xfrm>
        </p:spPr>
      </p:pic>
    </p:spTree>
    <p:extLst>
      <p:ext uri="{BB962C8B-B14F-4D97-AF65-F5344CB8AC3E}">
        <p14:creationId xmlns:p14="http://schemas.microsoft.com/office/powerpoint/2010/main" val="23147019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Requirements 2015-2016</a:t>
            </a:r>
            <a:endParaRPr lang="en-US" dirty="0"/>
          </a:p>
        </p:txBody>
      </p:sp>
      <p:pic>
        <p:nvPicPr>
          <p:cNvPr id="2" name="Content Placeholder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55614" y="1846263"/>
            <a:ext cx="7613981" cy="4447445"/>
          </a:xfrm>
        </p:spPr>
      </p:pic>
    </p:spTree>
    <p:extLst>
      <p:ext uri="{BB962C8B-B14F-4D97-AF65-F5344CB8AC3E}">
        <p14:creationId xmlns:p14="http://schemas.microsoft.com/office/powerpoint/2010/main" val="3078158900"/>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764</TotalTime>
  <Words>518</Words>
  <Application>Microsoft Macintosh PowerPoint</Application>
  <PresentationFormat>Widescreen</PresentationFormat>
  <Paragraphs>95</Paragraphs>
  <Slides>39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39</vt:i4>
      </vt:variant>
    </vt:vector>
  </HeadingPairs>
  <TitlesOfParts>
    <vt:vector size="43" baseType="lpstr">
      <vt:lpstr>Arial</vt:lpstr>
      <vt:lpstr>Calibri</vt:lpstr>
      <vt:lpstr>Calibri Light</vt:lpstr>
      <vt:lpstr>Retrospect</vt:lpstr>
      <vt:lpstr>Concept English</vt:lpstr>
      <vt:lpstr>Session 1a</vt:lpstr>
      <vt:lpstr>PowerPoint Presentation</vt:lpstr>
      <vt:lpstr>Warm Up</vt:lpstr>
      <vt:lpstr>Warm Up</vt:lpstr>
      <vt:lpstr>Warm Up </vt:lpstr>
      <vt:lpstr>Jigsaw the Text</vt:lpstr>
      <vt:lpstr>Session 1b </vt:lpstr>
      <vt:lpstr>Requirements 2015-2016</vt:lpstr>
      <vt:lpstr>Session 2</vt:lpstr>
      <vt:lpstr>Non-Linear Process</vt:lpstr>
      <vt:lpstr>Assessment First Activity</vt:lpstr>
      <vt:lpstr>Anchor Texts </vt:lpstr>
      <vt:lpstr>Adding to the Mix </vt:lpstr>
      <vt:lpstr>PowerPoint Presentation</vt:lpstr>
      <vt:lpstr>One Text Activity,  Declaration of Independence</vt:lpstr>
      <vt:lpstr>Strategy – Micro Level</vt:lpstr>
      <vt:lpstr>How</vt:lpstr>
      <vt:lpstr>Jigsaw in Action </vt:lpstr>
      <vt:lpstr>PowerPoint Presentation</vt:lpstr>
      <vt:lpstr>Essential Question… </vt:lpstr>
      <vt:lpstr>Strategy – Macro Level</vt:lpstr>
      <vt:lpstr>Session 3 &amp; 4</vt:lpstr>
      <vt:lpstr>Grade Level Teams </vt:lpstr>
      <vt:lpstr>And always a favorite strategy</vt:lpstr>
      <vt:lpstr>I Do, You Do, We Do</vt:lpstr>
      <vt:lpstr>Grade Level Teams PBA First…</vt:lpstr>
      <vt:lpstr>I DO! </vt:lpstr>
      <vt:lpstr>Standards and Overview</vt:lpstr>
      <vt:lpstr>Themes, Vocabulary, and…</vt:lpstr>
      <vt:lpstr>PowerPoint Presentation</vt:lpstr>
      <vt:lpstr>You Do! Unit 1, Collection 1 </vt:lpstr>
      <vt:lpstr>Work in Teams</vt:lpstr>
      <vt:lpstr>Completed Model </vt:lpstr>
      <vt:lpstr>Inquiry Based  </vt:lpstr>
      <vt:lpstr>PowerPoint Presentation</vt:lpstr>
      <vt:lpstr>Instruction</vt:lpstr>
      <vt:lpstr>Instruction</vt:lpstr>
      <vt:lpstr>Final Thought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Concept English</dc:title>
  <dc:creator>Andy</dc:creator>
  <cp:lastModifiedBy>Andy Flaherty</cp:lastModifiedBy>
  <cp:revision>50</cp:revision>
  <cp:lastPrinted>2015-07-31T20:08:32Z</cp:lastPrinted>
  <dcterms:created xsi:type="dcterms:W3CDTF">2015-07-29T11:51:41Z</dcterms:created>
  <dcterms:modified xsi:type="dcterms:W3CDTF">2016-07-25T17:05:59Z</dcterms:modified>
</cp:coreProperties>
</file>