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sldIdLst>
    <p:sldId id="256" r:id="rId2"/>
    <p:sldId id="257" r:id="rId3"/>
    <p:sldId id="297" r:id="rId4"/>
    <p:sldId id="298" r:id="rId5"/>
    <p:sldId id="300" r:id="rId6"/>
    <p:sldId id="258" r:id="rId7"/>
    <p:sldId id="259" r:id="rId8"/>
    <p:sldId id="260" r:id="rId9"/>
    <p:sldId id="301" r:id="rId10"/>
    <p:sldId id="261" r:id="rId11"/>
    <p:sldId id="262" r:id="rId12"/>
    <p:sldId id="263" r:id="rId13"/>
    <p:sldId id="264" r:id="rId14"/>
    <p:sldId id="265" r:id="rId15"/>
    <p:sldId id="266" r:id="rId16"/>
    <p:sldId id="267" r:id="rId17"/>
    <p:sldId id="274" r:id="rId18"/>
    <p:sldId id="268" r:id="rId19"/>
    <p:sldId id="269" r:id="rId20"/>
    <p:sldId id="270" r:id="rId21"/>
    <p:sldId id="277" r:id="rId22"/>
    <p:sldId id="278" r:id="rId23"/>
    <p:sldId id="276" r:id="rId24"/>
    <p:sldId id="275" r:id="rId25"/>
    <p:sldId id="293" r:id="rId26"/>
    <p:sldId id="288" r:id="rId27"/>
    <p:sldId id="289" r:id="rId28"/>
    <p:sldId id="290" r:id="rId29"/>
    <p:sldId id="280" r:id="rId30"/>
    <p:sldId id="299" r:id="rId31"/>
    <p:sldId id="285" r:id="rId32"/>
    <p:sldId id="287" r:id="rId33"/>
    <p:sldId id="291" r:id="rId34"/>
    <p:sldId id="295" r:id="rId35"/>
    <p:sldId id="273" r:id="rId36"/>
    <p:sldId id="296"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3" d="100"/>
          <a:sy n="83" d="100"/>
        </p:scale>
        <p:origin x="-1416" y="-32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65E732-965C-4CAA-8EB9-4380FE72CAEB}" type="datetimeFigureOut">
              <a:rPr lang="en-US" smtClean="0"/>
              <a:t>10/23/2014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F0EDEB-0832-4557-8041-BA63FEF9AD46}" type="slidenum">
              <a:rPr lang="en-US" smtClean="0"/>
              <a:t>‹#›</a:t>
            </a:fld>
            <a:endParaRPr lang="en-US"/>
          </a:p>
        </p:txBody>
      </p:sp>
    </p:spTree>
    <p:extLst>
      <p:ext uri="{BB962C8B-B14F-4D97-AF65-F5344CB8AC3E}">
        <p14:creationId xmlns:p14="http://schemas.microsoft.com/office/powerpoint/2010/main" val="8804359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On this slide, the presenter can talk about how lesson plans are traditionally designed.  </a:t>
            </a:r>
          </a:p>
        </p:txBody>
      </p:sp>
      <p:sp>
        <p:nvSpPr>
          <p:cNvPr id="26628"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34852" indent="-282635" eaLnBrk="0" hangingPunct="0">
              <a:defRPr>
                <a:solidFill>
                  <a:schemeClr val="tx1"/>
                </a:solidFill>
                <a:latin typeface="Arial" charset="0"/>
                <a:cs typeface="Arial" charset="0"/>
              </a:defRPr>
            </a:lvl2pPr>
            <a:lvl3pPr marL="1130541" indent="-226108" eaLnBrk="0" hangingPunct="0">
              <a:defRPr>
                <a:solidFill>
                  <a:schemeClr val="tx1"/>
                </a:solidFill>
                <a:latin typeface="Arial" charset="0"/>
                <a:cs typeface="Arial" charset="0"/>
              </a:defRPr>
            </a:lvl3pPr>
            <a:lvl4pPr marL="1582758" indent="-226108" eaLnBrk="0" hangingPunct="0">
              <a:defRPr>
                <a:solidFill>
                  <a:schemeClr val="tx1"/>
                </a:solidFill>
                <a:latin typeface="Arial" charset="0"/>
                <a:cs typeface="Arial" charset="0"/>
              </a:defRPr>
            </a:lvl4pPr>
            <a:lvl5pPr marL="2034974" indent="-226108" eaLnBrk="0" hangingPunct="0">
              <a:defRPr>
                <a:solidFill>
                  <a:schemeClr val="tx1"/>
                </a:solidFill>
                <a:latin typeface="Arial" charset="0"/>
                <a:cs typeface="Arial" charset="0"/>
              </a:defRPr>
            </a:lvl5pPr>
            <a:lvl6pPr marL="2487191" indent="-226108" eaLnBrk="0" fontAlgn="base" hangingPunct="0">
              <a:spcBef>
                <a:spcPct val="0"/>
              </a:spcBef>
              <a:spcAft>
                <a:spcPct val="0"/>
              </a:spcAft>
              <a:defRPr>
                <a:solidFill>
                  <a:schemeClr val="tx1"/>
                </a:solidFill>
                <a:latin typeface="Arial" charset="0"/>
                <a:cs typeface="Arial" charset="0"/>
              </a:defRPr>
            </a:lvl6pPr>
            <a:lvl7pPr marL="2939407" indent="-226108" eaLnBrk="0" fontAlgn="base" hangingPunct="0">
              <a:spcBef>
                <a:spcPct val="0"/>
              </a:spcBef>
              <a:spcAft>
                <a:spcPct val="0"/>
              </a:spcAft>
              <a:defRPr>
                <a:solidFill>
                  <a:schemeClr val="tx1"/>
                </a:solidFill>
                <a:latin typeface="Arial" charset="0"/>
                <a:cs typeface="Arial" charset="0"/>
              </a:defRPr>
            </a:lvl7pPr>
            <a:lvl8pPr marL="3391624" indent="-226108" eaLnBrk="0" fontAlgn="base" hangingPunct="0">
              <a:spcBef>
                <a:spcPct val="0"/>
              </a:spcBef>
              <a:spcAft>
                <a:spcPct val="0"/>
              </a:spcAft>
              <a:defRPr>
                <a:solidFill>
                  <a:schemeClr val="tx1"/>
                </a:solidFill>
                <a:latin typeface="Arial" charset="0"/>
                <a:cs typeface="Arial" charset="0"/>
              </a:defRPr>
            </a:lvl8pPr>
            <a:lvl9pPr marL="3843840" indent="-226108"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Content contained is licensed under a Creative Commons Attribution-ShareAlike 3.0 Unported License</a:t>
            </a:r>
          </a:p>
        </p:txBody>
      </p:sp>
      <p:sp>
        <p:nvSpPr>
          <p:cNvPr id="26629"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34852" indent="-282635" eaLnBrk="0" hangingPunct="0">
              <a:defRPr>
                <a:solidFill>
                  <a:schemeClr val="tx1"/>
                </a:solidFill>
                <a:latin typeface="Arial" charset="0"/>
                <a:cs typeface="Arial" charset="0"/>
              </a:defRPr>
            </a:lvl2pPr>
            <a:lvl3pPr marL="1130541" indent="-226108" eaLnBrk="0" hangingPunct="0">
              <a:defRPr>
                <a:solidFill>
                  <a:schemeClr val="tx1"/>
                </a:solidFill>
                <a:latin typeface="Arial" charset="0"/>
                <a:cs typeface="Arial" charset="0"/>
              </a:defRPr>
            </a:lvl3pPr>
            <a:lvl4pPr marL="1582758" indent="-226108" eaLnBrk="0" hangingPunct="0">
              <a:defRPr>
                <a:solidFill>
                  <a:schemeClr val="tx1"/>
                </a:solidFill>
                <a:latin typeface="Arial" charset="0"/>
                <a:cs typeface="Arial" charset="0"/>
              </a:defRPr>
            </a:lvl4pPr>
            <a:lvl5pPr marL="2034974" indent="-226108" eaLnBrk="0" hangingPunct="0">
              <a:defRPr>
                <a:solidFill>
                  <a:schemeClr val="tx1"/>
                </a:solidFill>
                <a:latin typeface="Arial" charset="0"/>
                <a:cs typeface="Arial" charset="0"/>
              </a:defRPr>
            </a:lvl5pPr>
            <a:lvl6pPr marL="2487191" indent="-226108" eaLnBrk="0" fontAlgn="base" hangingPunct="0">
              <a:spcBef>
                <a:spcPct val="0"/>
              </a:spcBef>
              <a:spcAft>
                <a:spcPct val="0"/>
              </a:spcAft>
              <a:defRPr>
                <a:solidFill>
                  <a:schemeClr val="tx1"/>
                </a:solidFill>
                <a:latin typeface="Arial" charset="0"/>
                <a:cs typeface="Arial" charset="0"/>
              </a:defRPr>
            </a:lvl6pPr>
            <a:lvl7pPr marL="2939407" indent="-226108" eaLnBrk="0" fontAlgn="base" hangingPunct="0">
              <a:spcBef>
                <a:spcPct val="0"/>
              </a:spcBef>
              <a:spcAft>
                <a:spcPct val="0"/>
              </a:spcAft>
              <a:defRPr>
                <a:solidFill>
                  <a:schemeClr val="tx1"/>
                </a:solidFill>
                <a:latin typeface="Arial" charset="0"/>
                <a:cs typeface="Arial" charset="0"/>
              </a:defRPr>
            </a:lvl7pPr>
            <a:lvl8pPr marL="3391624" indent="-226108" eaLnBrk="0" fontAlgn="base" hangingPunct="0">
              <a:spcBef>
                <a:spcPct val="0"/>
              </a:spcBef>
              <a:spcAft>
                <a:spcPct val="0"/>
              </a:spcAft>
              <a:defRPr>
                <a:solidFill>
                  <a:schemeClr val="tx1"/>
                </a:solidFill>
                <a:latin typeface="Arial" charset="0"/>
                <a:cs typeface="Arial" charset="0"/>
              </a:defRPr>
            </a:lvl8pPr>
            <a:lvl9pPr marL="3843840" indent="-226108" eaLnBrk="0" fontAlgn="base" hangingPunct="0">
              <a:spcBef>
                <a:spcPct val="0"/>
              </a:spcBef>
              <a:spcAft>
                <a:spcPct val="0"/>
              </a:spcAft>
              <a:defRPr>
                <a:solidFill>
                  <a:schemeClr val="tx1"/>
                </a:solidFill>
                <a:latin typeface="Arial" charset="0"/>
                <a:cs typeface="Arial" charset="0"/>
              </a:defRPr>
            </a:lvl9pPr>
          </a:lstStyle>
          <a:p>
            <a:pPr eaLnBrk="1" hangingPunct="1"/>
            <a:fld id="{94510637-3123-451E-8923-A3682073155D}" type="slidenum">
              <a:rPr lang="en-US" smtClean="0"/>
              <a:pPr eaLnBrk="1" hangingPunct="1"/>
              <a:t>31</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27652"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34852" indent="-282635" eaLnBrk="0" hangingPunct="0">
              <a:defRPr>
                <a:solidFill>
                  <a:schemeClr val="tx1"/>
                </a:solidFill>
                <a:latin typeface="Arial" charset="0"/>
                <a:cs typeface="Arial" charset="0"/>
              </a:defRPr>
            </a:lvl2pPr>
            <a:lvl3pPr marL="1130541" indent="-226108" eaLnBrk="0" hangingPunct="0">
              <a:defRPr>
                <a:solidFill>
                  <a:schemeClr val="tx1"/>
                </a:solidFill>
                <a:latin typeface="Arial" charset="0"/>
                <a:cs typeface="Arial" charset="0"/>
              </a:defRPr>
            </a:lvl3pPr>
            <a:lvl4pPr marL="1582758" indent="-226108" eaLnBrk="0" hangingPunct="0">
              <a:defRPr>
                <a:solidFill>
                  <a:schemeClr val="tx1"/>
                </a:solidFill>
                <a:latin typeface="Arial" charset="0"/>
                <a:cs typeface="Arial" charset="0"/>
              </a:defRPr>
            </a:lvl4pPr>
            <a:lvl5pPr marL="2034974" indent="-226108" eaLnBrk="0" hangingPunct="0">
              <a:defRPr>
                <a:solidFill>
                  <a:schemeClr val="tx1"/>
                </a:solidFill>
                <a:latin typeface="Arial" charset="0"/>
                <a:cs typeface="Arial" charset="0"/>
              </a:defRPr>
            </a:lvl5pPr>
            <a:lvl6pPr marL="2487191" indent="-226108" eaLnBrk="0" fontAlgn="base" hangingPunct="0">
              <a:spcBef>
                <a:spcPct val="0"/>
              </a:spcBef>
              <a:spcAft>
                <a:spcPct val="0"/>
              </a:spcAft>
              <a:defRPr>
                <a:solidFill>
                  <a:schemeClr val="tx1"/>
                </a:solidFill>
                <a:latin typeface="Arial" charset="0"/>
                <a:cs typeface="Arial" charset="0"/>
              </a:defRPr>
            </a:lvl6pPr>
            <a:lvl7pPr marL="2939407" indent="-226108" eaLnBrk="0" fontAlgn="base" hangingPunct="0">
              <a:spcBef>
                <a:spcPct val="0"/>
              </a:spcBef>
              <a:spcAft>
                <a:spcPct val="0"/>
              </a:spcAft>
              <a:defRPr>
                <a:solidFill>
                  <a:schemeClr val="tx1"/>
                </a:solidFill>
                <a:latin typeface="Arial" charset="0"/>
                <a:cs typeface="Arial" charset="0"/>
              </a:defRPr>
            </a:lvl7pPr>
            <a:lvl8pPr marL="3391624" indent="-226108" eaLnBrk="0" fontAlgn="base" hangingPunct="0">
              <a:spcBef>
                <a:spcPct val="0"/>
              </a:spcBef>
              <a:spcAft>
                <a:spcPct val="0"/>
              </a:spcAft>
              <a:defRPr>
                <a:solidFill>
                  <a:schemeClr val="tx1"/>
                </a:solidFill>
                <a:latin typeface="Arial" charset="0"/>
                <a:cs typeface="Arial" charset="0"/>
              </a:defRPr>
            </a:lvl8pPr>
            <a:lvl9pPr marL="3843840" indent="-226108"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Content contained is licensed under a Creative Commons Attribution-ShareAlike 3.0 Unported License</a:t>
            </a:r>
          </a:p>
        </p:txBody>
      </p:sp>
      <p:sp>
        <p:nvSpPr>
          <p:cNvPr id="27653"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34852" indent="-282635" eaLnBrk="0" hangingPunct="0">
              <a:defRPr>
                <a:solidFill>
                  <a:schemeClr val="tx1"/>
                </a:solidFill>
                <a:latin typeface="Arial" charset="0"/>
                <a:cs typeface="Arial" charset="0"/>
              </a:defRPr>
            </a:lvl2pPr>
            <a:lvl3pPr marL="1130541" indent="-226108" eaLnBrk="0" hangingPunct="0">
              <a:defRPr>
                <a:solidFill>
                  <a:schemeClr val="tx1"/>
                </a:solidFill>
                <a:latin typeface="Arial" charset="0"/>
                <a:cs typeface="Arial" charset="0"/>
              </a:defRPr>
            </a:lvl3pPr>
            <a:lvl4pPr marL="1582758" indent="-226108" eaLnBrk="0" hangingPunct="0">
              <a:defRPr>
                <a:solidFill>
                  <a:schemeClr val="tx1"/>
                </a:solidFill>
                <a:latin typeface="Arial" charset="0"/>
                <a:cs typeface="Arial" charset="0"/>
              </a:defRPr>
            </a:lvl4pPr>
            <a:lvl5pPr marL="2034974" indent="-226108" eaLnBrk="0" hangingPunct="0">
              <a:defRPr>
                <a:solidFill>
                  <a:schemeClr val="tx1"/>
                </a:solidFill>
                <a:latin typeface="Arial" charset="0"/>
                <a:cs typeface="Arial" charset="0"/>
              </a:defRPr>
            </a:lvl5pPr>
            <a:lvl6pPr marL="2487191" indent="-226108" eaLnBrk="0" fontAlgn="base" hangingPunct="0">
              <a:spcBef>
                <a:spcPct val="0"/>
              </a:spcBef>
              <a:spcAft>
                <a:spcPct val="0"/>
              </a:spcAft>
              <a:defRPr>
                <a:solidFill>
                  <a:schemeClr val="tx1"/>
                </a:solidFill>
                <a:latin typeface="Arial" charset="0"/>
                <a:cs typeface="Arial" charset="0"/>
              </a:defRPr>
            </a:lvl6pPr>
            <a:lvl7pPr marL="2939407" indent="-226108" eaLnBrk="0" fontAlgn="base" hangingPunct="0">
              <a:spcBef>
                <a:spcPct val="0"/>
              </a:spcBef>
              <a:spcAft>
                <a:spcPct val="0"/>
              </a:spcAft>
              <a:defRPr>
                <a:solidFill>
                  <a:schemeClr val="tx1"/>
                </a:solidFill>
                <a:latin typeface="Arial" charset="0"/>
                <a:cs typeface="Arial" charset="0"/>
              </a:defRPr>
            </a:lvl7pPr>
            <a:lvl8pPr marL="3391624" indent="-226108" eaLnBrk="0" fontAlgn="base" hangingPunct="0">
              <a:spcBef>
                <a:spcPct val="0"/>
              </a:spcBef>
              <a:spcAft>
                <a:spcPct val="0"/>
              </a:spcAft>
              <a:defRPr>
                <a:solidFill>
                  <a:schemeClr val="tx1"/>
                </a:solidFill>
                <a:latin typeface="Arial" charset="0"/>
                <a:cs typeface="Arial" charset="0"/>
              </a:defRPr>
            </a:lvl8pPr>
            <a:lvl9pPr marL="3843840" indent="-226108" eaLnBrk="0" fontAlgn="base" hangingPunct="0">
              <a:spcBef>
                <a:spcPct val="0"/>
              </a:spcBef>
              <a:spcAft>
                <a:spcPct val="0"/>
              </a:spcAft>
              <a:defRPr>
                <a:solidFill>
                  <a:schemeClr val="tx1"/>
                </a:solidFill>
                <a:latin typeface="Arial" charset="0"/>
                <a:cs typeface="Arial" charset="0"/>
              </a:defRPr>
            </a:lvl9pPr>
          </a:lstStyle>
          <a:p>
            <a:pPr eaLnBrk="1" hangingPunct="1"/>
            <a:fld id="{892DE0BA-774F-4EE9-9621-E3F4BBEFDD0B}" type="slidenum">
              <a:rPr lang="en-US" smtClean="0"/>
              <a:pPr eaLnBrk="1" hangingPunct="1"/>
              <a:t>32</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DFB74076-31A1-497C-B3A5-619E059FDB3E}" type="datetimeFigureOut">
              <a:rPr lang="en-US" smtClean="0"/>
              <a:t>10/23/2014</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523B1AEC-BDDF-4AB5-B865-E86EE80E3C48}"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FB74076-31A1-497C-B3A5-619E059FDB3E}" type="datetimeFigureOut">
              <a:rPr lang="en-US" smtClean="0"/>
              <a:t>10/23/2014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3B1AEC-BDDF-4AB5-B865-E86EE80E3C4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FB74076-31A1-497C-B3A5-619E059FDB3E}" type="datetimeFigureOut">
              <a:rPr lang="en-US" smtClean="0"/>
              <a:t>10/23/2014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3B1AEC-BDDF-4AB5-B865-E86EE80E3C4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FB74076-31A1-497C-B3A5-619E059FDB3E}" type="datetimeFigureOut">
              <a:rPr lang="en-US" smtClean="0"/>
              <a:t>10/23/2014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3B1AEC-BDDF-4AB5-B865-E86EE80E3C4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DFB74076-31A1-497C-B3A5-619E059FDB3E}" type="datetimeFigureOut">
              <a:rPr lang="en-US" smtClean="0"/>
              <a:t>10/23/2014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3B1AEC-BDDF-4AB5-B865-E86EE80E3C48}"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FB74076-31A1-497C-B3A5-619E059FDB3E}" type="datetimeFigureOut">
              <a:rPr lang="en-US" smtClean="0"/>
              <a:t>10/23/2014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3B1AEC-BDDF-4AB5-B865-E86EE80E3C4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DFB74076-31A1-497C-B3A5-619E059FDB3E}" type="datetimeFigureOut">
              <a:rPr lang="en-US" smtClean="0"/>
              <a:t>10/23/2014</a:t>
            </a:fld>
            <a:endParaRPr lang="en-US"/>
          </a:p>
        </p:txBody>
      </p:sp>
      <p:sp>
        <p:nvSpPr>
          <p:cNvPr id="27" name="Slide Number Placeholder 26"/>
          <p:cNvSpPr>
            <a:spLocks noGrp="1"/>
          </p:cNvSpPr>
          <p:nvPr>
            <p:ph type="sldNum" sz="quarter" idx="11"/>
          </p:nvPr>
        </p:nvSpPr>
        <p:spPr/>
        <p:txBody>
          <a:bodyPr rtlCol="0"/>
          <a:lstStyle/>
          <a:p>
            <a:fld id="{523B1AEC-BDDF-4AB5-B865-E86EE80E3C48}" type="slidenum">
              <a:rPr lang="en-US" smtClean="0"/>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DFB74076-31A1-497C-B3A5-619E059FDB3E}" type="datetimeFigureOut">
              <a:rPr lang="en-US" smtClean="0"/>
              <a:t>10/23/2014</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523B1AEC-BDDF-4AB5-B865-E86EE80E3C4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B74076-31A1-497C-B3A5-619E059FDB3E}" type="datetimeFigureOut">
              <a:rPr lang="en-US" smtClean="0"/>
              <a:t>10/23/2014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3B1AEC-BDDF-4AB5-B865-E86EE80E3C4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FB74076-31A1-497C-B3A5-619E059FDB3E}" type="datetimeFigureOut">
              <a:rPr lang="en-US" smtClean="0"/>
              <a:t>10/23/2014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3B1AEC-BDDF-4AB5-B865-E86EE80E3C4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FB74076-31A1-497C-B3A5-619E059FDB3E}" type="datetimeFigureOut">
              <a:rPr lang="en-US" smtClean="0"/>
              <a:t>10/23/2014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3B1AEC-BDDF-4AB5-B865-E86EE80E3C4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DFB74076-31A1-497C-B3A5-619E059FDB3E}" type="datetimeFigureOut">
              <a:rPr lang="en-US" smtClean="0"/>
              <a:t>10/23/2014</a:t>
            </a:fld>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523B1AEC-BDDF-4AB5-B865-E86EE80E3C4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english.conceptschools.org/concept-spelling-bee/"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14.emf"/></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www.readworks.org/passages/astronaut-wives-club"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Concept English Meeting</a:t>
            </a:r>
            <a:endParaRPr lang="en-US" dirty="0"/>
          </a:p>
        </p:txBody>
      </p:sp>
      <p:sp>
        <p:nvSpPr>
          <p:cNvPr id="3" name="Subtitle 2"/>
          <p:cNvSpPr>
            <a:spLocks noGrp="1"/>
          </p:cNvSpPr>
          <p:nvPr>
            <p:ph type="subTitle" idx="1"/>
          </p:nvPr>
        </p:nvSpPr>
        <p:spPr/>
        <p:txBody>
          <a:bodyPr/>
          <a:lstStyle/>
          <a:p>
            <a:r>
              <a:rPr lang="en-US" dirty="0" smtClean="0"/>
              <a:t>Regional Professional Development</a:t>
            </a:r>
          </a:p>
          <a:p>
            <a:endParaRPr lang="en-US" dirty="0"/>
          </a:p>
          <a:p>
            <a:r>
              <a:rPr lang="en-US" dirty="0" smtClean="0"/>
              <a:t>Fall 2014</a:t>
            </a:r>
            <a:endParaRPr lang="en-US" dirty="0"/>
          </a:p>
        </p:txBody>
      </p:sp>
    </p:spTree>
    <p:extLst>
      <p:ext uri="{BB962C8B-B14F-4D97-AF65-F5344CB8AC3E}">
        <p14:creationId xmlns:p14="http://schemas.microsoft.com/office/powerpoint/2010/main" val="35797831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Schedule/Due Dates</a:t>
            </a:r>
            <a:endParaRPr lang="en-US" dirty="0"/>
          </a:p>
        </p:txBody>
      </p:sp>
      <p:sp>
        <p:nvSpPr>
          <p:cNvPr id="3" name="Content Placeholder 2"/>
          <p:cNvSpPr>
            <a:spLocks noGrp="1"/>
          </p:cNvSpPr>
          <p:nvPr>
            <p:ph idx="1"/>
          </p:nvPr>
        </p:nvSpPr>
        <p:spPr/>
        <p:txBody>
          <a:bodyPr/>
          <a:lstStyle/>
          <a:p>
            <a:r>
              <a:rPr lang="en-US" dirty="0" smtClean="0"/>
              <a:t>Posters/Requirements/Ideas		</a:t>
            </a:r>
            <a:r>
              <a:rPr lang="en-US" dirty="0" smtClean="0">
                <a:solidFill>
                  <a:srgbClr val="7030A0"/>
                </a:solidFill>
              </a:rPr>
              <a:t>9/12</a:t>
            </a:r>
          </a:p>
          <a:p>
            <a:r>
              <a:rPr lang="en-US" dirty="0" smtClean="0"/>
              <a:t>Student Registration 			</a:t>
            </a:r>
            <a:r>
              <a:rPr lang="en-US" dirty="0" smtClean="0">
                <a:solidFill>
                  <a:srgbClr val="7030A0"/>
                </a:solidFill>
              </a:rPr>
              <a:t>11/19</a:t>
            </a:r>
          </a:p>
          <a:p>
            <a:r>
              <a:rPr lang="en-US" dirty="0" smtClean="0"/>
              <a:t>Event						</a:t>
            </a:r>
            <a:r>
              <a:rPr lang="en-US" dirty="0" smtClean="0">
                <a:solidFill>
                  <a:srgbClr val="7030A0"/>
                </a:solidFill>
              </a:rPr>
              <a:t>12/6</a:t>
            </a:r>
          </a:p>
          <a:p>
            <a:endParaRPr lang="en-US" dirty="0"/>
          </a:p>
          <a:p>
            <a:endParaRPr lang="en-US" dirty="0" smtClean="0"/>
          </a:p>
          <a:p>
            <a:pPr lvl="1"/>
            <a:r>
              <a:rPr lang="en-US" dirty="0">
                <a:hlinkClick r:id="rId2"/>
              </a:rPr>
              <a:t>http://english.conceptschools.org/concept-spelling-bee</a:t>
            </a:r>
            <a:r>
              <a:rPr lang="en-US" dirty="0" smtClean="0">
                <a:hlinkClick r:id="rId2"/>
              </a:rPr>
              <a:t>/</a:t>
            </a:r>
            <a:endParaRPr lang="en-US" dirty="0" smtClean="0"/>
          </a:p>
          <a:p>
            <a:pPr lvl="1"/>
            <a:endParaRPr lang="en-US" dirty="0"/>
          </a:p>
        </p:txBody>
      </p:sp>
    </p:spTree>
    <p:extLst>
      <p:ext uri="{BB962C8B-B14F-4D97-AF65-F5344CB8AC3E}">
        <p14:creationId xmlns:p14="http://schemas.microsoft.com/office/powerpoint/2010/main" val="1122343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circle(in)">
                                      <p:cBhvr>
                                        <p:cTn id="2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Concept English Updates</a:t>
            </a:r>
            <a:endParaRPr lang="en-US" dirty="0"/>
          </a:p>
        </p:txBody>
      </p:sp>
      <p:sp>
        <p:nvSpPr>
          <p:cNvPr id="5" name="Subtitle 4"/>
          <p:cNvSpPr>
            <a:spLocks noGrp="1"/>
          </p:cNvSpPr>
          <p:nvPr>
            <p:ph type="subTitle" idx="1"/>
          </p:nvPr>
        </p:nvSpPr>
        <p:spPr/>
        <p:txBody>
          <a:bodyPr/>
          <a:lstStyle/>
          <a:p>
            <a:r>
              <a:rPr lang="en-US" dirty="0" smtClean="0"/>
              <a:t>PARCC Resources </a:t>
            </a:r>
            <a:endParaRPr lang="en-US" dirty="0"/>
          </a:p>
        </p:txBody>
      </p:sp>
    </p:spTree>
    <p:extLst>
      <p:ext uri="{BB962C8B-B14F-4D97-AF65-F5344CB8AC3E}">
        <p14:creationId xmlns:p14="http://schemas.microsoft.com/office/powerpoint/2010/main" val="27474770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Descriptors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5819" y="2249488"/>
            <a:ext cx="8192361" cy="4324350"/>
          </a:xfrm>
        </p:spPr>
      </p:pic>
    </p:spTree>
    <p:extLst>
      <p:ext uri="{BB962C8B-B14F-4D97-AF65-F5344CB8AC3E}">
        <p14:creationId xmlns:p14="http://schemas.microsoft.com/office/powerpoint/2010/main" val="1052877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Evidence Tables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379967"/>
            <a:ext cx="8229600" cy="4063392"/>
          </a:xfrm>
        </p:spPr>
      </p:pic>
    </p:spTree>
    <p:extLst>
      <p:ext uri="{BB962C8B-B14F-4D97-AF65-F5344CB8AC3E}">
        <p14:creationId xmlns:p14="http://schemas.microsoft.com/office/powerpoint/2010/main" val="2461780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PARCC Checklist</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0" y="1447800"/>
            <a:ext cx="3399078" cy="4440238"/>
          </a:xfrm>
        </p:spPr>
      </p:pic>
    </p:spTree>
    <p:extLst>
      <p:ext uri="{BB962C8B-B14F-4D97-AF65-F5344CB8AC3E}">
        <p14:creationId xmlns:p14="http://schemas.microsoft.com/office/powerpoint/2010/main" val="1618337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Concept English</a:t>
            </a:r>
            <a:endParaRPr lang="en-US" dirty="0"/>
          </a:p>
        </p:txBody>
      </p:sp>
      <p:sp>
        <p:nvSpPr>
          <p:cNvPr id="5" name="Subtitle 4"/>
          <p:cNvSpPr>
            <a:spLocks noGrp="1"/>
          </p:cNvSpPr>
          <p:nvPr>
            <p:ph type="subTitle" idx="1"/>
          </p:nvPr>
        </p:nvSpPr>
        <p:spPr/>
        <p:txBody>
          <a:bodyPr/>
          <a:lstStyle/>
          <a:p>
            <a:r>
              <a:rPr lang="en-US" dirty="0" smtClean="0"/>
              <a:t>Research Based Strategies</a:t>
            </a:r>
          </a:p>
          <a:p>
            <a:r>
              <a:rPr lang="en-US" dirty="0" err="1" smtClean="0"/>
              <a:t>Marzano’s</a:t>
            </a:r>
            <a:r>
              <a:rPr lang="en-US" dirty="0" smtClean="0"/>
              <a:t> Inside Outside Circle</a:t>
            </a:r>
          </a:p>
          <a:p>
            <a:endParaRPr lang="en-US" dirty="0" smtClean="0"/>
          </a:p>
          <a:p>
            <a:r>
              <a:rPr lang="en-US" dirty="0" smtClean="0"/>
              <a:t>Clare Brooks and Andy Flaherty</a:t>
            </a:r>
          </a:p>
        </p:txBody>
      </p:sp>
    </p:spTree>
    <p:extLst>
      <p:ext uri="{BB962C8B-B14F-4D97-AF65-F5344CB8AC3E}">
        <p14:creationId xmlns:p14="http://schemas.microsoft.com/office/powerpoint/2010/main" val="8354176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a:t>
            </a:r>
            <a:endParaRPr lang="en-US" dirty="0"/>
          </a:p>
        </p:txBody>
      </p:sp>
      <p:sp>
        <p:nvSpPr>
          <p:cNvPr id="3" name="Content Placeholder 2"/>
          <p:cNvSpPr>
            <a:spLocks noGrp="1"/>
          </p:cNvSpPr>
          <p:nvPr>
            <p:ph idx="1"/>
          </p:nvPr>
        </p:nvSpPr>
        <p:spPr/>
        <p:txBody>
          <a:bodyPr/>
          <a:lstStyle/>
          <a:p>
            <a:r>
              <a:rPr lang="en-US" dirty="0" smtClean="0"/>
              <a:t> 1. List 3 non-management issues that affect your classroom learning.</a:t>
            </a:r>
          </a:p>
          <a:p>
            <a:r>
              <a:rPr lang="en-US" dirty="0"/>
              <a:t> </a:t>
            </a:r>
            <a:r>
              <a:rPr lang="en-US" dirty="0" smtClean="0"/>
              <a:t>2. Break off into grade level groups</a:t>
            </a:r>
          </a:p>
          <a:p>
            <a:r>
              <a:rPr lang="en-US" dirty="0" smtClean="0"/>
              <a:t>3.  Discuss your lists and create one list with top 3 issues</a:t>
            </a:r>
          </a:p>
          <a:p>
            <a:r>
              <a:rPr lang="en-US" dirty="0" smtClean="0"/>
              <a:t>4.  Prepare 1 solution for one or all of the issues</a:t>
            </a:r>
            <a:endParaRPr lang="en-US" dirty="0"/>
          </a:p>
        </p:txBody>
      </p:sp>
    </p:spTree>
    <p:extLst>
      <p:ext uri="{BB962C8B-B14F-4D97-AF65-F5344CB8AC3E}">
        <p14:creationId xmlns:p14="http://schemas.microsoft.com/office/powerpoint/2010/main" val="3465054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a:t>
            </a:r>
            <a:endParaRPr lang="en-US" dirty="0"/>
          </a:p>
        </p:txBody>
      </p:sp>
      <p:sp>
        <p:nvSpPr>
          <p:cNvPr id="3" name="Text Placeholder 2"/>
          <p:cNvSpPr>
            <a:spLocks noGrp="1"/>
          </p:cNvSpPr>
          <p:nvPr>
            <p:ph type="body" idx="2"/>
          </p:nvPr>
        </p:nvSpPr>
        <p:spPr>
          <a:xfrm>
            <a:off x="5334000" y="2057400"/>
            <a:ext cx="3383280" cy="4617720"/>
          </a:xfrm>
        </p:spPr>
        <p:txBody>
          <a:bodyPr>
            <a:noAutofit/>
          </a:bodyPr>
          <a:lstStyle/>
          <a:p>
            <a:pPr marL="352044" indent="-342900">
              <a:buAutoNum type="arabicPeriod"/>
            </a:pPr>
            <a:r>
              <a:rPr lang="en-US" sz="2400" dirty="0" smtClean="0"/>
              <a:t>Read RI1 </a:t>
            </a:r>
          </a:p>
          <a:p>
            <a:pPr marL="352044" indent="-342900">
              <a:buAutoNum type="arabicPeriod"/>
            </a:pPr>
            <a:r>
              <a:rPr lang="en-US" sz="2400" dirty="0" smtClean="0"/>
              <a:t>Create sentence starts for your students to be able to take the action listed under student responses </a:t>
            </a:r>
            <a:r>
              <a:rPr lang="en-US" sz="1200" dirty="0" smtClean="0"/>
              <a:t>(Constructed Response)</a:t>
            </a:r>
          </a:p>
          <a:p>
            <a:endParaRPr lang="en-US" sz="2400" dirty="0" smtClean="0"/>
          </a:p>
          <a:p>
            <a:r>
              <a:rPr lang="en-US" sz="1800" dirty="0" smtClean="0"/>
              <a:t>Performance Descriptors for PARCC</a:t>
            </a:r>
            <a:endParaRPr lang="en-US" sz="1800" dirty="0"/>
          </a:p>
          <a:p>
            <a:pPr marL="352044" indent="-342900">
              <a:buAutoNum type="arabicPeriod"/>
            </a:pPr>
            <a:r>
              <a:rPr lang="en-US" sz="2400" dirty="0" smtClean="0"/>
              <a:t>Connect with I can statements</a:t>
            </a:r>
            <a:endParaRPr lang="en-US" sz="2400"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28600" y="838200"/>
            <a:ext cx="5039367" cy="5851525"/>
          </a:xfrm>
        </p:spPr>
      </p:pic>
    </p:spTree>
    <p:extLst>
      <p:ext uri="{BB962C8B-B14F-4D97-AF65-F5344CB8AC3E}">
        <p14:creationId xmlns:p14="http://schemas.microsoft.com/office/powerpoint/2010/main" val="2287070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wipe(down)">
                                      <p:cBhvr>
                                        <p:cTn id="2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a:t>
            </a:r>
            <a:endParaRPr lang="en-US" dirty="0"/>
          </a:p>
        </p:txBody>
      </p:sp>
      <p:sp>
        <p:nvSpPr>
          <p:cNvPr id="3" name="Text Placeholder 2"/>
          <p:cNvSpPr>
            <a:spLocks noGrp="1"/>
          </p:cNvSpPr>
          <p:nvPr>
            <p:ph type="body" idx="2"/>
          </p:nvPr>
        </p:nvSpPr>
        <p:spPr/>
        <p:txBody>
          <a:bodyPr>
            <a:normAutofit/>
          </a:bodyPr>
          <a:lstStyle/>
          <a:p>
            <a:pPr marL="352044" indent="-342900">
              <a:buFont typeface="+mj-lt"/>
              <a:buAutoNum type="arabicPeriod"/>
            </a:pPr>
            <a:r>
              <a:rPr lang="en-US" sz="2400" dirty="0" smtClean="0"/>
              <a:t>Read and annotate the excerpt provided.</a:t>
            </a:r>
          </a:p>
          <a:p>
            <a:pPr marL="352044" indent="-342900">
              <a:buFont typeface="+mj-lt"/>
              <a:buAutoNum type="arabicPeriod"/>
            </a:pPr>
            <a:r>
              <a:rPr lang="en-US" sz="2400" dirty="0" smtClean="0"/>
              <a:t>Participate in the </a:t>
            </a:r>
            <a:r>
              <a:rPr lang="en-US" sz="2400" dirty="0" err="1" smtClean="0"/>
              <a:t>Marzano</a:t>
            </a:r>
            <a:r>
              <a:rPr lang="en-US" sz="2400" dirty="0" smtClean="0"/>
              <a:t> activity.</a:t>
            </a:r>
            <a:endParaRPr lang="en-US" sz="2400" dirty="0"/>
          </a:p>
        </p:txBody>
      </p:sp>
      <p:sp>
        <p:nvSpPr>
          <p:cNvPr id="4" name="Content Placeholder 3"/>
          <p:cNvSpPr>
            <a:spLocks noGrp="1"/>
          </p:cNvSpPr>
          <p:nvPr>
            <p:ph sz="half" idx="1"/>
          </p:nvPr>
        </p:nvSpPr>
        <p:spPr/>
        <p:txBody>
          <a:bodyPr>
            <a:normAutofit fontScale="40000" lnSpcReduction="20000"/>
          </a:bodyPr>
          <a:lstStyle/>
          <a:p>
            <a:pPr marL="109728" indent="0">
              <a:buNone/>
            </a:pPr>
            <a:r>
              <a:rPr lang="en-US" dirty="0"/>
              <a:t>From “The Astronauts Wives </a:t>
            </a:r>
            <a:r>
              <a:rPr lang="en-US" dirty="0" smtClean="0"/>
              <a:t>Club”</a:t>
            </a:r>
          </a:p>
          <a:p>
            <a:pPr marL="109728" indent="0">
              <a:buNone/>
            </a:pPr>
            <a:r>
              <a:rPr lang="en-US" dirty="0" smtClean="0"/>
              <a:t>ReadWorks.org </a:t>
            </a:r>
            <a:endParaRPr lang="en-US" dirty="0"/>
          </a:p>
          <a:p>
            <a:endParaRPr lang="en-US" dirty="0"/>
          </a:p>
          <a:p>
            <a:pPr marL="109728" indent="0">
              <a:buNone/>
            </a:pPr>
            <a:r>
              <a:rPr lang="en-US" dirty="0"/>
              <a:t>A new book called The Astronaut Wives Club by Lily Koppel, has changed that. Koppel’s bestseller tells the stories of the strong women behind the men who pioneered space travel.  The book begins in the late 1950s, when a man’s family is seen as a reflection of his work life: a good home with a pretty wife and adorable children translated into a good career. An important part of an astronaut's wife's job was to maintain the perfect image of domestic happiness. Astronaut wives were pressured by NASA, their husbands, and their own sense of duty to display an outward image of family perfection. They had to smile their way through dealing with the fears for their spouses' safety and the challenges of maintaining a home and children with almost no help. It was a difficult path, but also served as the basis for the strong friendships that grew between the women. The astronauts’ wives were in it together.  </a:t>
            </a:r>
          </a:p>
          <a:p>
            <a:endParaRPr lang="en-US" dirty="0"/>
          </a:p>
          <a:p>
            <a:pPr marL="109728" indent="0">
              <a:buNone/>
            </a:pPr>
            <a:r>
              <a:rPr lang="en-US" dirty="0"/>
              <a:t>The Houston suburbs where the wives made a home for their heroic husbands were called </a:t>
            </a:r>
            <a:r>
              <a:rPr lang="en-US" dirty="0" smtClean="0"/>
              <a:t>the “</a:t>
            </a:r>
            <a:r>
              <a:rPr lang="en-US" dirty="0" err="1" smtClean="0"/>
              <a:t>Spaceburbs</a:t>
            </a:r>
            <a:r>
              <a:rPr lang="en-US" dirty="0"/>
              <a:t>,” or sometimes “</a:t>
            </a:r>
            <a:r>
              <a:rPr lang="en-US" dirty="0" err="1"/>
              <a:t>Togethersville</a:t>
            </a:r>
            <a:r>
              <a:rPr lang="en-US" dirty="0"/>
              <a:t>.” Along with triumph, the town was also the scene of tragedy. Seven of the first 30 astronaut wives lost their husbands during the Mercury, Gemini, and Apollo missions. After astronaut Ed White perished in a capsule blaze, his wife Pat fell into deep depression. In an interview with the author, another astronaut wife described Mrs. White: “She just worked at being Ed's wife. She was wonderful at it. That's all.” </a:t>
            </a:r>
          </a:p>
        </p:txBody>
      </p:sp>
    </p:spTree>
    <p:extLst>
      <p:ext uri="{BB962C8B-B14F-4D97-AF65-F5344CB8AC3E}">
        <p14:creationId xmlns:p14="http://schemas.microsoft.com/office/powerpoint/2010/main" val="1912632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Question #1 – Part A</a:t>
            </a:r>
            <a:endParaRPr lang="en-US" dirty="0"/>
          </a:p>
        </p:txBody>
      </p:sp>
      <p:sp>
        <p:nvSpPr>
          <p:cNvPr id="6" name="Content Placeholder 5"/>
          <p:cNvSpPr>
            <a:spLocks noGrp="1"/>
          </p:cNvSpPr>
          <p:nvPr>
            <p:ph idx="1"/>
          </p:nvPr>
        </p:nvSpPr>
        <p:spPr/>
        <p:txBody>
          <a:bodyPr/>
          <a:lstStyle/>
          <a:p>
            <a:pPr marL="109728" indent="0">
              <a:buNone/>
            </a:pPr>
            <a:r>
              <a:rPr lang="en-US" dirty="0" smtClean="0"/>
              <a:t>With your partners answer…</a:t>
            </a:r>
          </a:p>
          <a:p>
            <a:pPr marL="109728" indent="0">
              <a:buNone/>
            </a:pPr>
            <a:r>
              <a:rPr lang="en-US" dirty="0"/>
              <a:t>How does the passage describe the wives of America’s first astronauts?</a:t>
            </a:r>
          </a:p>
          <a:p>
            <a:pPr marL="109728" indent="0">
              <a:buNone/>
            </a:pPr>
            <a:r>
              <a:rPr lang="en-US" dirty="0"/>
              <a:t>A.	Examples of mental and physical excellence</a:t>
            </a:r>
          </a:p>
          <a:p>
            <a:pPr marL="109728" indent="0">
              <a:buNone/>
            </a:pPr>
            <a:r>
              <a:rPr lang="en-US" dirty="0"/>
              <a:t>B.	Perfect American wives and homemakers</a:t>
            </a:r>
          </a:p>
          <a:p>
            <a:pPr marL="109728" indent="0">
              <a:buNone/>
            </a:pPr>
            <a:r>
              <a:rPr lang="en-US" dirty="0"/>
              <a:t>C.	Strong, courageous, and independent </a:t>
            </a:r>
          </a:p>
          <a:p>
            <a:pPr marL="109728" indent="0">
              <a:buNone/>
            </a:pPr>
            <a:r>
              <a:rPr lang="en-US" dirty="0"/>
              <a:t>D.	Overwhelmed by responsibility and pressure</a:t>
            </a:r>
          </a:p>
          <a:p>
            <a:pPr marL="109728" indent="0">
              <a:buNone/>
            </a:pPr>
            <a:endParaRPr lang="en-US" dirty="0"/>
          </a:p>
          <a:p>
            <a:pPr marL="109728" indent="0">
              <a:buNone/>
            </a:pPr>
            <a:endParaRPr lang="en-US" dirty="0"/>
          </a:p>
        </p:txBody>
      </p:sp>
    </p:spTree>
    <p:extLst>
      <p:ext uri="{BB962C8B-B14F-4D97-AF65-F5344CB8AC3E}">
        <p14:creationId xmlns:p14="http://schemas.microsoft.com/office/powerpoint/2010/main" val="13142334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a:xfrm>
            <a:off x="457200" y="2286000"/>
            <a:ext cx="8229600" cy="4325112"/>
          </a:xfrm>
        </p:spPr>
        <p:txBody>
          <a:bodyPr/>
          <a:lstStyle/>
          <a:p>
            <a:r>
              <a:rPr lang="en-US" dirty="0" smtClean="0"/>
              <a:t>Teacher Leadership – Strategy from Realizing Illinois</a:t>
            </a:r>
          </a:p>
          <a:p>
            <a:r>
              <a:rPr lang="en-US" dirty="0"/>
              <a:t>Concept English Updates</a:t>
            </a:r>
          </a:p>
          <a:p>
            <a:pPr lvl="1"/>
            <a:r>
              <a:rPr lang="en-US" dirty="0" smtClean="0"/>
              <a:t>Procedural Information</a:t>
            </a:r>
            <a:endParaRPr lang="en-US" dirty="0"/>
          </a:p>
          <a:p>
            <a:pPr lvl="1"/>
            <a:r>
              <a:rPr lang="en-US" dirty="0"/>
              <a:t>Special Events, Spelling Bee</a:t>
            </a:r>
          </a:p>
          <a:p>
            <a:pPr lvl="1"/>
            <a:r>
              <a:rPr lang="en-US" dirty="0" smtClean="0"/>
              <a:t>PARCC documents/checklist</a:t>
            </a:r>
          </a:p>
          <a:p>
            <a:r>
              <a:rPr lang="en-US" dirty="0" err="1" smtClean="0"/>
              <a:t>Marzano</a:t>
            </a:r>
            <a:r>
              <a:rPr lang="en-US" dirty="0" smtClean="0"/>
              <a:t> Strategy for Disciplinary Literacy</a:t>
            </a:r>
          </a:p>
          <a:p>
            <a:r>
              <a:rPr lang="en-US" dirty="0" smtClean="0"/>
              <a:t>Conclusions</a:t>
            </a:r>
          </a:p>
          <a:p>
            <a:endParaRPr lang="en-US" dirty="0" smtClean="0"/>
          </a:p>
          <a:p>
            <a:pPr marL="411480" lvl="1" indent="0">
              <a:buNone/>
            </a:pPr>
            <a:endParaRPr lang="en-US" dirty="0" smtClean="0"/>
          </a:p>
        </p:txBody>
      </p:sp>
    </p:spTree>
    <p:extLst>
      <p:ext uri="{BB962C8B-B14F-4D97-AF65-F5344CB8AC3E}">
        <p14:creationId xmlns:p14="http://schemas.microsoft.com/office/powerpoint/2010/main" val="3736532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ircle(in)">
                                      <p:cBhvr>
                                        <p:cTn id="10" dur="2000"/>
                                        <p:tgtEl>
                                          <p:spTgt spid="3">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circle(in)">
                                      <p:cBhvr>
                                        <p:cTn id="13" dur="2000"/>
                                        <p:tgtEl>
                                          <p:spTgt spid="3">
                                            <p:txEl>
                                              <p:pRg st="2" end="2"/>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circle(in)">
                                      <p:cBhvr>
                                        <p:cTn id="16" dur="2000"/>
                                        <p:tgtEl>
                                          <p:spTgt spid="3">
                                            <p:txEl>
                                              <p:pRg st="3" end="3"/>
                                            </p:txEl>
                                          </p:spTgt>
                                        </p:tgtEl>
                                      </p:cBhvr>
                                    </p:animEffect>
                                  </p:childTnLst>
                                </p:cTn>
                              </p:par>
                              <p:par>
                                <p:cTn id="17" presetID="6" presetClass="entr" presetSubtype="16"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circle(in)">
                                      <p:cBhvr>
                                        <p:cTn id="19" dur="2000"/>
                                        <p:tgtEl>
                                          <p:spTgt spid="3">
                                            <p:txEl>
                                              <p:pRg st="4" end="4"/>
                                            </p:txEl>
                                          </p:spTgt>
                                        </p:tgtEl>
                                      </p:cBhvr>
                                    </p:animEffect>
                                  </p:childTnLst>
                                </p:cTn>
                              </p:par>
                              <p:par>
                                <p:cTn id="20" presetID="6" presetClass="entr" presetSubtype="16"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circle(in)">
                                      <p:cBhvr>
                                        <p:cTn id="22" dur="2000"/>
                                        <p:tgtEl>
                                          <p:spTgt spid="3">
                                            <p:txEl>
                                              <p:pRg st="5" end="5"/>
                                            </p:txEl>
                                          </p:spTgt>
                                        </p:tgtEl>
                                      </p:cBhvr>
                                    </p:animEffect>
                                  </p:childTnLst>
                                </p:cTn>
                              </p:par>
                              <p:par>
                                <p:cTn id="23" presetID="6" presetClass="entr" presetSubtype="16"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circle(in)">
                                      <p:cBhvr>
                                        <p:cTn id="25"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#1 – Part B</a:t>
            </a:r>
            <a:endParaRPr lang="en-US" dirty="0"/>
          </a:p>
        </p:txBody>
      </p:sp>
      <p:sp>
        <p:nvSpPr>
          <p:cNvPr id="3" name="Content Placeholder 2"/>
          <p:cNvSpPr>
            <a:spLocks noGrp="1"/>
          </p:cNvSpPr>
          <p:nvPr>
            <p:ph idx="1"/>
          </p:nvPr>
        </p:nvSpPr>
        <p:spPr/>
        <p:txBody>
          <a:bodyPr/>
          <a:lstStyle/>
          <a:p>
            <a:pPr marL="109728" indent="0">
              <a:buNone/>
            </a:pPr>
            <a:r>
              <a:rPr lang="en-US" dirty="0" smtClean="0"/>
              <a:t>With your new partner highlight evidence from the text that supports the answer you chose.</a:t>
            </a:r>
            <a:endParaRPr lang="en-US" dirty="0"/>
          </a:p>
        </p:txBody>
      </p:sp>
    </p:spTree>
    <p:extLst>
      <p:ext uri="{BB962C8B-B14F-4D97-AF65-F5344CB8AC3E}">
        <p14:creationId xmlns:p14="http://schemas.microsoft.com/office/powerpoint/2010/main" val="1398199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#2 </a:t>
            </a:r>
            <a:endParaRPr lang="en-US" dirty="0"/>
          </a:p>
        </p:txBody>
      </p:sp>
      <p:sp>
        <p:nvSpPr>
          <p:cNvPr id="3" name="Content Placeholder 2"/>
          <p:cNvSpPr>
            <a:spLocks noGrp="1"/>
          </p:cNvSpPr>
          <p:nvPr>
            <p:ph idx="1"/>
          </p:nvPr>
        </p:nvSpPr>
        <p:spPr/>
        <p:txBody>
          <a:bodyPr/>
          <a:lstStyle/>
          <a:p>
            <a:pPr marL="109728" indent="0">
              <a:buNone/>
            </a:pPr>
            <a:r>
              <a:rPr lang="en-US" dirty="0"/>
              <a:t>What is this passage mostly about?</a:t>
            </a:r>
          </a:p>
          <a:p>
            <a:pPr marL="109728" indent="0">
              <a:buNone/>
            </a:pPr>
            <a:r>
              <a:rPr lang="en-US" dirty="0"/>
              <a:t>A.	Movies about famous space missions, such as Apollo 13</a:t>
            </a:r>
          </a:p>
          <a:p>
            <a:pPr marL="109728" indent="0">
              <a:buNone/>
            </a:pPr>
            <a:r>
              <a:rPr lang="en-US" dirty="0"/>
              <a:t>B.	The problems and difficulties faced by American astronauts</a:t>
            </a:r>
          </a:p>
          <a:p>
            <a:pPr marL="109728" indent="0">
              <a:buNone/>
            </a:pPr>
            <a:r>
              <a:rPr lang="en-US" dirty="0"/>
              <a:t>C.	The strong wives who supported the first astronauts </a:t>
            </a:r>
          </a:p>
          <a:p>
            <a:pPr marL="109728" indent="0">
              <a:buNone/>
            </a:pPr>
            <a:r>
              <a:rPr lang="en-US" dirty="0"/>
              <a:t>D.	The Houston ”</a:t>
            </a:r>
            <a:r>
              <a:rPr lang="en-US" dirty="0" err="1"/>
              <a:t>spaceburbs</a:t>
            </a:r>
            <a:r>
              <a:rPr lang="en-US" dirty="0"/>
              <a:t>” where astronauts families lived. </a:t>
            </a:r>
          </a:p>
          <a:p>
            <a:pPr marL="109728" indent="0">
              <a:buNone/>
            </a:pPr>
            <a:endParaRPr lang="en-US" dirty="0"/>
          </a:p>
        </p:txBody>
      </p:sp>
    </p:spTree>
    <p:extLst>
      <p:ext uri="{BB962C8B-B14F-4D97-AF65-F5344CB8AC3E}">
        <p14:creationId xmlns:p14="http://schemas.microsoft.com/office/powerpoint/2010/main" val="3763936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down)">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Summarize</a:t>
            </a:r>
            <a:endParaRPr lang="en-US" dirty="0"/>
          </a:p>
        </p:txBody>
      </p:sp>
      <p:sp>
        <p:nvSpPr>
          <p:cNvPr id="3" name="Content Placeholder 2"/>
          <p:cNvSpPr>
            <a:spLocks noGrp="1"/>
          </p:cNvSpPr>
          <p:nvPr>
            <p:ph idx="1"/>
          </p:nvPr>
        </p:nvSpPr>
        <p:spPr/>
        <p:txBody>
          <a:bodyPr/>
          <a:lstStyle/>
          <a:p>
            <a:pPr marL="109728" indent="0">
              <a:buNone/>
            </a:pPr>
            <a:r>
              <a:rPr lang="en-US" dirty="0" smtClean="0"/>
              <a:t>Write a 2 sentence summary about the passage you have just read.</a:t>
            </a:r>
            <a:endParaRPr lang="en-US" dirty="0"/>
          </a:p>
        </p:txBody>
      </p:sp>
    </p:spTree>
    <p:extLst>
      <p:ext uri="{BB962C8B-B14F-4D97-AF65-F5344CB8AC3E}">
        <p14:creationId xmlns:p14="http://schemas.microsoft.com/office/powerpoint/2010/main" val="10364293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Brainstorm </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37481363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Questions 3-8</a:t>
            </a:r>
            <a:r>
              <a:rPr lang="en-US" baseline="30000" dirty="0" smtClean="0"/>
              <a:t>th</a:t>
            </a:r>
            <a:r>
              <a:rPr lang="en-US" dirty="0" smtClean="0"/>
              <a:t> Grade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7138" y="2209800"/>
            <a:ext cx="7947261" cy="4574944"/>
          </a:xfrm>
        </p:spPr>
      </p:pic>
    </p:spTree>
    <p:extLst>
      <p:ext uri="{BB962C8B-B14F-4D97-AF65-F5344CB8AC3E}">
        <p14:creationId xmlns:p14="http://schemas.microsoft.com/office/powerpoint/2010/main" val="1019631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5">
                    <a:lumMod val="75000"/>
                  </a:schemeClr>
                </a:solidFill>
              </a:rPr>
              <a:t>PARCC WRITING</a:t>
            </a:r>
            <a:endParaRPr lang="en-US" dirty="0">
              <a:solidFill>
                <a:schemeClr val="accent5">
                  <a:lumMod val="75000"/>
                </a:schemeClr>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3400" y="2122563"/>
            <a:ext cx="8153400" cy="4667120"/>
          </a:xfrm>
        </p:spPr>
      </p:pic>
    </p:spTree>
    <p:extLst>
      <p:ext uri="{BB962C8B-B14F-4D97-AF65-F5344CB8AC3E}">
        <p14:creationId xmlns:p14="http://schemas.microsoft.com/office/powerpoint/2010/main" val="3565233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High School Question</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19317" y="2313146"/>
            <a:ext cx="5925268" cy="4392454"/>
          </a:xfrm>
        </p:spPr>
      </p:pic>
    </p:spTree>
    <p:extLst>
      <p:ext uri="{BB962C8B-B14F-4D97-AF65-F5344CB8AC3E}">
        <p14:creationId xmlns:p14="http://schemas.microsoft.com/office/powerpoint/2010/main" val="2588502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High School Question</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00200" y="2235635"/>
            <a:ext cx="5715000" cy="4576838"/>
          </a:xfrm>
        </p:spPr>
      </p:pic>
    </p:spTree>
    <p:extLst>
      <p:ext uri="{BB962C8B-B14F-4D97-AF65-F5344CB8AC3E}">
        <p14:creationId xmlns:p14="http://schemas.microsoft.com/office/powerpoint/2010/main" val="1030294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PBA High School</a:t>
            </a: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09800" y="2226127"/>
            <a:ext cx="4495800" cy="4644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6663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ircle(in)">
                                      <p:cBhvr>
                                        <p:cTn id="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5">
                    <a:lumMod val="75000"/>
                  </a:schemeClr>
                </a:solidFill>
              </a:rPr>
              <a:t>3 Key Shifts* Today</a:t>
            </a:r>
            <a:endParaRPr lang="en-US" dirty="0">
              <a:solidFill>
                <a:schemeClr val="accent5">
                  <a:lumMod val="75000"/>
                </a:schemeClr>
              </a:solidFill>
            </a:endParaRPr>
          </a:p>
        </p:txBody>
      </p:sp>
      <p:sp>
        <p:nvSpPr>
          <p:cNvPr id="3" name="Content Placeholder 2"/>
          <p:cNvSpPr>
            <a:spLocks noGrp="1"/>
          </p:cNvSpPr>
          <p:nvPr>
            <p:ph idx="1"/>
          </p:nvPr>
        </p:nvSpPr>
        <p:spPr/>
        <p:txBody>
          <a:bodyPr/>
          <a:lstStyle/>
          <a:p>
            <a:pPr marL="0" indent="0">
              <a:buNone/>
            </a:pPr>
            <a:r>
              <a:rPr lang="en-US" dirty="0" smtClean="0"/>
              <a:t>1</a:t>
            </a:r>
            <a:r>
              <a:rPr lang="en-US" sz="2800" dirty="0" smtClean="0"/>
              <a:t>.  Regular practice with complex text and its academic language. </a:t>
            </a:r>
            <a:r>
              <a:rPr lang="en-US" sz="2800" dirty="0" smtClean="0">
                <a:solidFill>
                  <a:schemeClr val="accent5">
                    <a:lumMod val="75000"/>
                  </a:schemeClr>
                </a:solidFill>
              </a:rPr>
              <a:t>COMPLEXITY</a:t>
            </a:r>
          </a:p>
          <a:p>
            <a:pPr marL="0" indent="0">
              <a:buNone/>
            </a:pPr>
            <a:r>
              <a:rPr lang="en-US" sz="2800" dirty="0" smtClean="0"/>
              <a:t>2. Reading, writing, and speaking grounded in evidence from the text both literary and informational.  </a:t>
            </a:r>
            <a:r>
              <a:rPr lang="en-US" sz="2800" dirty="0" smtClean="0">
                <a:solidFill>
                  <a:schemeClr val="accent5">
                    <a:lumMod val="75000"/>
                  </a:schemeClr>
                </a:solidFill>
              </a:rPr>
              <a:t>EVIDENCE</a:t>
            </a:r>
          </a:p>
          <a:p>
            <a:pPr marL="0" indent="0">
              <a:buNone/>
            </a:pPr>
            <a:r>
              <a:rPr lang="en-US" sz="2800" dirty="0" smtClean="0"/>
              <a:t>3. Building knowledge through content-rich nonfiction. </a:t>
            </a:r>
            <a:r>
              <a:rPr lang="en-US" sz="2800" dirty="0" smtClean="0">
                <a:solidFill>
                  <a:schemeClr val="accent5">
                    <a:lumMod val="75000"/>
                  </a:schemeClr>
                </a:solidFill>
              </a:rPr>
              <a:t>KNOWLEDGE</a:t>
            </a:r>
          </a:p>
          <a:p>
            <a:pPr marL="0" indent="0">
              <a:buNone/>
            </a:pPr>
            <a:endParaRPr lang="en-US" dirty="0" smtClean="0"/>
          </a:p>
          <a:p>
            <a:pPr marL="0" indent="0">
              <a:buNone/>
            </a:pPr>
            <a:r>
              <a:rPr lang="en-US" sz="1400" dirty="0" smtClean="0"/>
              <a:t>*From achievethecore.org and PARCC</a:t>
            </a:r>
          </a:p>
          <a:p>
            <a:pPr marL="0" indent="0">
              <a:buNone/>
            </a:pPr>
            <a:endParaRPr lang="en-US" sz="1400" dirty="0"/>
          </a:p>
        </p:txBody>
      </p:sp>
    </p:spTree>
    <p:extLst>
      <p:ext uri="{BB962C8B-B14F-4D97-AF65-F5344CB8AC3E}">
        <p14:creationId xmlns:p14="http://schemas.microsoft.com/office/powerpoint/2010/main" val="2755289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Teacher Leadership</a:t>
            </a:r>
            <a:endParaRPr lang="en-US" dirty="0"/>
          </a:p>
        </p:txBody>
      </p:sp>
      <p:sp>
        <p:nvSpPr>
          <p:cNvPr id="5" name="Subtitle 4"/>
          <p:cNvSpPr>
            <a:spLocks noGrp="1"/>
          </p:cNvSpPr>
          <p:nvPr>
            <p:ph type="subTitle" idx="1"/>
          </p:nvPr>
        </p:nvSpPr>
        <p:spPr/>
        <p:txBody>
          <a:bodyPr/>
          <a:lstStyle/>
          <a:p>
            <a:r>
              <a:rPr lang="en-US" dirty="0" smtClean="0"/>
              <a:t>Ms. McKinley</a:t>
            </a:r>
            <a:endParaRPr lang="en-US" dirty="0" smtClean="0"/>
          </a:p>
        </p:txBody>
      </p:sp>
    </p:spTree>
    <p:extLst>
      <p:ext uri="{BB962C8B-B14F-4D97-AF65-F5344CB8AC3E}">
        <p14:creationId xmlns:p14="http://schemas.microsoft.com/office/powerpoint/2010/main" val="118037886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Conclusions </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409660725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Text Box 4"/>
          <p:cNvSpPr txBox="1">
            <a:spLocks noChangeArrowheads="1"/>
          </p:cNvSpPr>
          <p:nvPr/>
        </p:nvSpPr>
        <p:spPr bwMode="auto">
          <a:xfrm>
            <a:off x="762000" y="533400"/>
            <a:ext cx="6705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endParaRPr lang="en-US"/>
          </a:p>
          <a:p>
            <a:pPr eaLnBrk="1" hangingPunct="1">
              <a:spcBef>
                <a:spcPct val="50000"/>
              </a:spcBef>
            </a:pPr>
            <a:endParaRPr lang="en-US"/>
          </a:p>
          <a:p>
            <a:pPr eaLnBrk="1" hangingPunct="1">
              <a:spcBef>
                <a:spcPct val="50000"/>
              </a:spcBef>
            </a:pPr>
            <a:endParaRPr lang="en-US"/>
          </a:p>
        </p:txBody>
      </p:sp>
      <p:pic>
        <p:nvPicPr>
          <p:cNvPr id="50181" name="Picture 5" descr="j0391414[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4572000"/>
            <a:ext cx="1812925" cy="174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Title 7"/>
          <p:cNvSpPr>
            <a:spLocks noGrp="1"/>
          </p:cNvSpPr>
          <p:nvPr>
            <p:ph type="title"/>
          </p:nvPr>
        </p:nvSpPr>
        <p:spPr>
          <a:xfrm>
            <a:off x="457200" y="914400"/>
            <a:ext cx="8229600" cy="1066800"/>
          </a:xfrm>
        </p:spPr>
        <p:txBody>
          <a:bodyPr/>
          <a:lstStyle/>
          <a:p>
            <a:r>
              <a:rPr lang="en-US" smtClean="0"/>
              <a:t>Traditional Design</a:t>
            </a:r>
          </a:p>
        </p:txBody>
      </p:sp>
      <p:sp>
        <p:nvSpPr>
          <p:cNvPr id="5125" name="Text Placeholder 8"/>
          <p:cNvSpPr>
            <a:spLocks noGrp="1"/>
          </p:cNvSpPr>
          <p:nvPr>
            <p:ph type="body" idx="1"/>
          </p:nvPr>
        </p:nvSpPr>
        <p:spPr>
          <a:xfrm>
            <a:off x="457200" y="2057400"/>
            <a:ext cx="4040188" cy="685800"/>
          </a:xfrm>
        </p:spPr>
        <p:txBody>
          <a:bodyPr/>
          <a:lstStyle/>
          <a:p>
            <a:r>
              <a:rPr lang="en-US" smtClean="0"/>
              <a:t>Traditional design is like...</a:t>
            </a:r>
          </a:p>
        </p:txBody>
      </p:sp>
      <p:sp>
        <p:nvSpPr>
          <p:cNvPr id="5126" name="Content Placeholder 9"/>
          <p:cNvSpPr>
            <a:spLocks noGrp="1"/>
          </p:cNvSpPr>
          <p:nvPr>
            <p:ph sz="half" idx="2"/>
          </p:nvPr>
        </p:nvSpPr>
        <p:spPr>
          <a:xfrm>
            <a:off x="457200" y="2895600"/>
            <a:ext cx="4040188" cy="1600200"/>
          </a:xfrm>
        </p:spPr>
        <p:txBody>
          <a:bodyPr>
            <a:normAutofit lnSpcReduction="10000"/>
          </a:bodyPr>
          <a:lstStyle/>
          <a:p>
            <a:pPr>
              <a:spcBef>
                <a:spcPct val="50000"/>
              </a:spcBef>
              <a:buFont typeface="Arial" charset="0"/>
              <a:buNone/>
            </a:pPr>
            <a:r>
              <a:rPr lang="en-US" sz="2000" smtClean="0"/>
              <a:t>    …setting out on a trip and not knowing </a:t>
            </a:r>
            <a:r>
              <a:rPr lang="en-US" sz="2000" b="1" i="1" smtClean="0"/>
              <a:t>where</a:t>
            </a:r>
            <a:r>
              <a:rPr lang="en-US" sz="2000" smtClean="0"/>
              <a:t> you are going (what skills) and not knowing </a:t>
            </a:r>
            <a:r>
              <a:rPr lang="en-US" sz="2000" b="1" i="1" smtClean="0"/>
              <a:t>how</a:t>
            </a:r>
            <a:r>
              <a:rPr lang="en-US" sz="2000" smtClean="0"/>
              <a:t>  you will know when you get there</a:t>
            </a:r>
          </a:p>
          <a:p>
            <a:pPr>
              <a:buFont typeface="Arial" charset="0"/>
              <a:buNone/>
            </a:pPr>
            <a:endParaRPr lang="en-US" smtClean="0"/>
          </a:p>
          <a:p>
            <a:pPr>
              <a:buFont typeface="Arial" charset="0"/>
              <a:buNone/>
            </a:pPr>
            <a:endParaRPr lang="en-US" smtClean="0"/>
          </a:p>
          <a:p>
            <a:pPr>
              <a:buFont typeface="Arial" charset="0"/>
              <a:buNone/>
            </a:pPr>
            <a:endParaRPr lang="en-US" smtClean="0"/>
          </a:p>
          <a:p>
            <a:pPr>
              <a:buFont typeface="Arial" charset="0"/>
              <a:buNone/>
            </a:pPr>
            <a:endParaRPr lang="en-US" smtClean="0"/>
          </a:p>
          <a:p>
            <a:pPr>
              <a:buFont typeface="Arial" charset="0"/>
              <a:buNone/>
            </a:pPr>
            <a:endParaRPr lang="en-US" smtClean="0"/>
          </a:p>
        </p:txBody>
      </p:sp>
      <p:sp>
        <p:nvSpPr>
          <p:cNvPr id="5127" name="Text Placeholder 10"/>
          <p:cNvSpPr>
            <a:spLocks noGrp="1"/>
          </p:cNvSpPr>
          <p:nvPr>
            <p:ph type="body" sz="quarter" idx="3"/>
          </p:nvPr>
        </p:nvSpPr>
        <p:spPr>
          <a:xfrm>
            <a:off x="4572000" y="2057400"/>
            <a:ext cx="4343400" cy="685800"/>
          </a:xfrm>
        </p:spPr>
        <p:txBody>
          <a:bodyPr/>
          <a:lstStyle/>
          <a:p>
            <a:r>
              <a:rPr lang="en-US" smtClean="0"/>
              <a:t>Traditional design follows…</a:t>
            </a:r>
          </a:p>
        </p:txBody>
      </p:sp>
      <p:sp>
        <p:nvSpPr>
          <p:cNvPr id="5128" name="Content Placeholder 11"/>
          <p:cNvSpPr>
            <a:spLocks noGrp="1"/>
          </p:cNvSpPr>
          <p:nvPr>
            <p:ph sz="quarter" idx="4"/>
          </p:nvPr>
        </p:nvSpPr>
        <p:spPr>
          <a:xfrm>
            <a:off x="4645025" y="2971800"/>
            <a:ext cx="4041775" cy="1600200"/>
          </a:xfrm>
        </p:spPr>
        <p:txBody>
          <a:bodyPr/>
          <a:lstStyle/>
          <a:p>
            <a:pPr>
              <a:buFont typeface="Arial" charset="0"/>
              <a:buNone/>
            </a:pPr>
            <a:r>
              <a:rPr lang="en-US" smtClean="0"/>
              <a:t>…textbooks</a:t>
            </a:r>
          </a:p>
          <a:p>
            <a:pPr>
              <a:buFont typeface="Arial" charset="0"/>
              <a:buNone/>
            </a:pPr>
            <a:r>
              <a:rPr lang="en-US" smtClean="0"/>
              <a:t>…reading series</a:t>
            </a:r>
          </a:p>
          <a:p>
            <a:pPr>
              <a:buFont typeface="Arial" charset="0"/>
              <a:buNone/>
            </a:pPr>
            <a:r>
              <a:rPr lang="en-US" smtClean="0"/>
              <a:t>...favorite themes</a:t>
            </a:r>
          </a:p>
          <a:p>
            <a:pPr>
              <a:buFont typeface="Arial" charset="0"/>
              <a:buNone/>
            </a:pPr>
            <a:endParaRPr lang="en-US" smtClean="0"/>
          </a:p>
          <a:p>
            <a:pPr>
              <a:buFont typeface="Arial" charset="0"/>
              <a:buNone/>
            </a:pPr>
            <a:endParaRPr lang="en-US" smtClean="0"/>
          </a:p>
        </p:txBody>
      </p:sp>
      <p:pic>
        <p:nvPicPr>
          <p:cNvPr id="512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10200" y="4483100"/>
            <a:ext cx="21336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96945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nodeType="clickEffect">
                                  <p:stCondLst>
                                    <p:cond delay="0"/>
                                  </p:stCondLst>
                                  <p:childTnLst>
                                    <p:animMotion origin="layout" path="M 3.61111E-6 8.15029E-6 C 0.01354 0.00347 0.02656 0.00486 0.03976 0.01041 C 0.16719 0.00949 0.24913 0.01041 0.35868 0.00417 C 0.36823 8.15029E-6 0.3776 -0.00439 0.38732 -0.00647 C 0.39132 -0.00901 0.39601 -0.00994 0.4 -0.01271 C 0.40139 -0.01364 0.40208 -0.01595 0.4033 -0.0171 C 0.40521 -0.01872 0.40746 -0.02011 0.40955 -0.02127 C 0.41875 -0.02658 0.40989 -0.01919 0.42222 -0.02751 C 0.42812 -0.03144 0.43281 -0.03768 0.43819 -0.04231 C 0.44496 -0.04809 0.45417 -0.05387 0.46198 -0.0571 C 0.46736 -0.06473 0.46232 -0.05919 0.46996 -0.06358 C 0.4743 -0.06612 0.48264 -0.0719 0.48264 -0.0719 C 0.48871 -0.1052 0.49097 -0.13618 0.47465 -0.16277 C 0.46857 -0.17271 0.46528 -0.18196 0.45555 -0.18612 C 0.45399 -0.18751 0.4526 -0.18913 0.45087 -0.19028 C 0.4493 -0.19121 0.44739 -0.19121 0.44601 -0.19236 C 0.44062 -0.19676 0.44496 -0.19745 0.43976 -0.203 C 0.43507 -0.20809 0.42778 -0.20947 0.42222 -0.21156 C 0.40781 -0.2171 0.39896 -0.21826 0.38264 -0.21988 C 0.38055 -0.22057 0.3783 -0.2208 0.37621 -0.22196 C 0.37448 -0.22288 0.37326 -0.22543 0.37153 -0.22635 C 0.36684 -0.22843 0.3618 -0.22843 0.35712 -0.23051 C 0.34288 -0.24323 0.32135 -0.24531 0.30486 -0.24739 C 0.21979 -0.27491 0.12604 -0.25317 0.04288 -0.25387 C -0.01597 -0.25664 -0.07431 -0.25895 -0.13333 -0.26011 C -0.1467 -0.26358 -0.15972 -0.26936 -0.17292 -0.27283 C -0.17917 -0.27445 -0.19202 -0.27699 -0.19202 -0.27699 C -0.20469 -0.28346 -0.21736 -0.28832 -0.23004 -0.29387 C -0.23264 -0.29734 -0.23646 -0.30011 -0.23802 -0.3045 C -0.23906 -0.30728 -0.23976 -0.31051 -0.24115 -0.31306 C -0.2434 -0.31699 -0.24705 -0.3193 -0.24913 -0.32346 C -0.25018 -0.32554 -0.25139 -0.32786 -0.25226 -0.32994 C -0.25191 -0.33826 -0.25191 -0.34682 -0.2507 -0.35514 C -0.25035 -0.35768 -0.24844 -0.3593 -0.24774 -0.36161 C -0.24202 -0.37664 -0.22969 -0.39005 -0.21736 -0.39537 C -0.21268 -0.39953 -0.20677 -0.40554 -0.20156 -0.40809 C -0.1941 -0.41179 -0.18559 -0.41294 -0.17778 -0.41664 C -0.11424 -0.41525 -0.08403 -0.41572 -0.03177 -0.40809 C -0.03004 -0.40739 -0.01893 -0.40208 -0.0158 -0.40184 C 0.00486 -0.39999 0.04601 -0.39745 0.04601 -0.39745 C 0.06302 -0.39005 0.04149 -0.39884 0.08576 -0.39329 C 0.11805 -0.38936 0.15 -0.3845 0.18246 -0.38265 C 0.28854 -0.38497 0.3941 -0.38335 0.5 -0.38473 C 0.51458 -0.38658 0.52864 -0.38913 0.54288 -0.39329 C 0.55312 -0.3963 0.56285 -0.40115 0.57309 -0.40393 C 0.57969 -0.40832 0.58194 -0.40947 0.5842 -0.41872 C 0.58368 -0.4215 0.58385 -0.42473 0.58264 -0.42705 C 0.57708 -0.43791 0.55781 -0.45965 0.5493 -0.46728 C 0.53732 -0.48994 0.51562 -0.50774 0.49531 -0.51167 C 0.48125 -0.52069 0.49809 -0.51121 0.47465 -0.51791 C 0.46684 -0.52023 0.45868 -0.52577 0.45087 -0.52855 C 0.43437 -0.53433 0.41493 -0.53387 0.39844 -0.53502 C 0.31805 -0.5526 0.16684 -0.53734 0.13177 -0.5371 C 0.08194 -0.51491 0.12535 -0.53364 -0.0158 -0.5371 C -0.05035 -0.53803 -0.11893 -0.54127 -0.11893 -0.54127 C -0.13247 -0.54427 -0.12552 -0.5408 -0.13802 -0.5519 C -0.13958 -0.55329 -0.14288 -0.55606 -0.14288 -0.55606 C -0.14462 -0.563 -0.14757 -0.5667 -0.1507 -0.57294 C -0.15243 -0.58011 -0.15399 -0.58566 -0.15712 -0.5919 C -0.15573 -0.62242 -0.15886 -0.63699 -0.13646 -0.64693 C -0.12622 -0.65734 -0.1158 -0.6682 -0.10313 -0.67236 C -0.0967 -0.67814 -0.08976 -0.68046 -0.08247 -0.683 C -0.07413 -0.6941 -0.06545 -0.69086 -0.05556 -0.69549 C -0.03976 -0.70265 -0.02274 -0.70774 -0.00643 -0.7126 C 0.00885 -0.72601 0.03107 -0.72393 0.04774 -0.72508 C 0.0691 -0.73549 0.1441 -0.7334 0.15399 -0.73364 C 0.30226 -0.73179 0.27708 -0.73826 0.35087 -0.72739 C 0.36354 -0.723 0.37587 -0.71884 0.38889 -0.71676 C 0.39618 -0.71375 0.40173 -0.70751 0.40798 -0.70196 C 0.41163 -0.69872 0.42066 -0.6978 0.42066 -0.6978 C 0.42969 -0.68971 0.42326 -0.69502 0.43819 -0.68508 C 0.44132 -0.683 0.44462 -0.68069 0.44774 -0.67861 C 0.44982 -0.67722 0.45399 -0.67445 0.45399 -0.67445 C 0.45781 -0.66682 0.46944 -0.65849 0.47621 -0.65549 C 0.48455 -0.64786 0.49427 -0.6393 0.5 -0.62797 C 0.50104 -0.62589 0.50191 -0.62335 0.5033 -0.6215 C 0.51701 -0.60323 0.49739 -0.6363 0.51267 -0.60901 C 0.51423 -0.60115 0.51493 -0.59583 0.5191 -0.58982 C 0.52118 -0.58173 0.52587 -0.57849 0.52864 -0.57086 C 0.53194 -0.56208 0.53576 -0.55398 0.53976 -0.54543 C 0.54323 -0.52647 0.54149 -0.5341 0.54444 -0.52231 C 0.54653 -0.50589 0.54913 -0.48947 0.55243 -0.47352 C 0.55451 -0.45179 0.5566 -0.42728 0.56198 -0.40601 C 0.57031 -0.31676 0.56545 -0.29618 0.56354 -0.15653 C 0.56337 -0.14196 0.5618 -0.13479 0.55712 -0.12277 C 0.55503 -0.10635 0.55173 -0.0904 0.5493 -0.07398 C 0.54757 -0.06288 0.54722 -0.05271 0.54132 -0.04439 C 0.53941 -0.03653 0.53854 -0.03028 0.53489 -0.02335 C 0.53125 -0.00832 0.53368 -0.01433 0.52864 -0.00439 C 0.52691 0.00324 0.52482 0.00902 0.52066 0.0148 C 0.51857 0.02336 0.51371 0.02498 0.50955 0.03168 C 0.50295 0.04255 0.50156 0.04093 0.49375 0.04856 C 0.48559 0.05665 0.48715 0.05735 0.47778 0.06128 C 0.46319 0.07584 0.46267 0.07538 0.44288 0.07816 C 0.38976 0.09573 0.42847 0.0837 0.29045 0.07816 C 0.28281 0.07792 0.26823 0.0696 0.26823 0.0696 C 0.26285 0.06475 0.26042 0.05781 0.25555 0.05272 C 0.24566 0.04232 0.23455 0.03607 0.22378 0.02729 C 0.21788 0.02243 0.21337 0.0155 0.20798 0.01041 C 0.2066 0.00925 0.20486 0.00925 0.2033 0.00833 C 0.20035 0.00648 0.19774 0.00463 0.19531 0.00209 C 0.18906 -0.00439 0.18333 -0.01225 0.17604 -0.0171 C 0.17205 -0.01988 0.16753 -0.0208 0.16354 -0.02335 C 0.15364 -0.03653 0.14062 -0.04693 0.13177 -0.0615 C 0.12101 -0.07953 0.10972 -0.09664 0.09844 -0.11421 C 0.08785 -0.13063 0.0783 -0.14797 0.0651 -0.16069 C 0.05538 -0.18034 0.04583 -0.20115 0.03333 -0.2178 C 0.0309 -0.22774 0.02847 -0.23491 0.02378 -0.24323 C 0.02066 -0.25988 0.0151 -0.26335 0.00486 -0.27699 C 0.00121 -0.28161 -0.00122 -0.28716 -0.00486 -0.29179 C -0.01094 -0.29965 -0.01875 -0.30566 -0.02552 -0.31306 C -0.03004 -0.31838 -0.03455 -0.32577 -0.03976 -0.32994 C -0.04097 -0.33109 -0.04288 -0.33109 -0.04462 -0.33202 C -0.04722 -0.33387 -0.04983 -0.33595 -0.05226 -0.33826 C -0.05816 -0.34381 -0.06285 -0.35005 -0.06979 -0.35306 C -0.07379 -0.36138 -0.07865 -0.36485 -0.08559 -0.36786 C -0.09202 -0.37433 -0.09549 -0.37803 -0.10313 -0.38057 C -0.11893 -0.39352 -0.13577 -0.39653 -0.15399 -0.39953 C -0.17726 -0.41086 -0.25868 -0.40231 -0.27292 -0.40184 C -0.28073 -0.39814 -0.28768 -0.39144 -0.29514 -0.38705 C -0.29827 -0.3852 -0.30469 -0.38265 -0.30469 -0.38265 C -0.30903 -0.3771 -0.31285 -0.37179 -0.31893 -0.36994 C -0.33004 -0.36647 -0.32604 -0.37109 -0.33004 -0.36577 " pathEditMode="relative" ptsTypes="ffffffffffffffffffffffffffffffffffffffffffffffffffffffffffffffffffffffffffffffffffffffffffffffffffffffffffffffffffffffffffA">
                                      <p:cBhvr>
                                        <p:cTn id="6" dur="5000" fill="hold"/>
                                        <p:tgtEl>
                                          <p:spTgt spid="50181"/>
                                        </p:tgtEl>
                                        <p:attrNameLst>
                                          <p:attrName>ppt_x</p:attrName>
                                          <p:attrName>ppt_y</p:attrName>
                                        </p:attrNameLst>
                                      </p:cBhvr>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0" presetClass="path" presetSubtype="0" accel="50000" decel="50000" fill="hold" nodeType="clickEffect">
                                  <p:stCondLst>
                                    <p:cond delay="0"/>
                                  </p:stCondLst>
                                  <p:childTnLst>
                                    <p:animMotion origin="layout" path="M -0.36197 -0.32346 C -0.32621 -0.32508 -0.29132 -0.32901 -0.25555 -0.33202 C -0.24166 -0.34127 -0.22482 -0.34451 -0.20954 -0.34682 C -0.19791 -0.3519 -0.20329 -0.34982 -0.19375 -0.35329 C -0.1875 -0.35815 -0.17986 -0.36439 -0.17309 -0.36786 C -0.16892 -0.36994 -0.16458 -0.37017 -0.16041 -0.37202 C -0.15312 -0.38173 -0.14132 -0.38335 -0.13177 -0.38682 C -0.10868 -0.39583 -0.08611 -0.40647 -0.06354 -0.41641 C -0.05625 -0.42289 -0.03975 -0.42543 -0.0302 -0.42913 C -0.01805 -0.43375 -0.0059 -0.43792 0.00625 -0.44185 C 0.01928 -0.44624 0.00035 -0.44138 0.0191 -0.44832 C 0.03108 -0.45271 0.04462 -0.45641 0.05712 -0.45873 C 0.07796 -0.46797 0.09775 -0.48115 0.1191 -0.48832 C 0.1507 -0.49873 0.18247 -0.50636 0.21424 -0.51583 C 0.22292 -0.51838 0.23073 -0.52485 0.23959 -0.52647 C 0.25278 -0.52901 0.26476 -0.53387 0.27778 -0.53711 C 0.32518 -0.56185 0.37848 -0.56531 0.42848 -0.57086 C 0.45764 -0.5741 0.48664 -0.58289 0.5158 -0.58774 C 0.52344 -0.59098 0.52761 -0.59838 0.5349 -0.60254 C 0.54271 -0.60693 0.55209 -0.6074 0.56025 -0.60878 C 0.57136 -0.61387 0.58073 -0.61919 0.59046 -0.62797 C 0.59549 -0.6326 0.59514 -0.62959 0.59514 -0.63422 " pathEditMode="relative" ptsTypes="fffffffffffffffffffffA">
                                      <p:cBhvr>
                                        <p:cTn id="10" dur="2000" fill="hold"/>
                                        <p:tgtEl>
                                          <p:spTgt spid="50181"/>
                                        </p:tgtEl>
                                        <p:attrNameLst>
                                          <p:attrName>ppt_x</p:attrName>
                                          <p:attrName>ppt_y</p:attrName>
                                        </p:attrNameLst>
                                      </p:cBhvr>
                                    </p:animMotion>
                                  </p:childTnLst>
                                </p:cTn>
                              </p:par>
                            </p:childTnLst>
                          </p:cTn>
                        </p:par>
                      </p:childTnLst>
                    </p:cTn>
                  </p:par>
                  <p:par>
                    <p:cTn id="11" fill="hold" nodeType="clickPar">
                      <p:stCondLst>
                        <p:cond delay="indefinite"/>
                      </p:stCondLst>
                      <p:childTnLst>
                        <p:par>
                          <p:cTn id="12" fill="hold" nodeType="withGroup">
                            <p:stCondLst>
                              <p:cond delay="0"/>
                            </p:stCondLst>
                            <p:childTnLst>
                              <p:par>
                                <p:cTn id="13" presetID="49" presetClass="entr" presetSubtype="0" decel="100000" fill="hold" grpId="0" nodeType="clickEffect" nodePh="1">
                                  <p:stCondLst>
                                    <p:cond delay="0"/>
                                  </p:stCondLst>
                                  <p:endCondLst>
                                    <p:cond evt="begin" delay="0">
                                      <p:tn val="13"/>
                                    </p:cond>
                                  </p:endCondLst>
                                  <p:childTnLst>
                                    <p:set>
                                      <p:cBhvr>
                                        <p:cTn id="14" dur="1" fill="hold">
                                          <p:stCondLst>
                                            <p:cond delay="0"/>
                                          </p:stCondLst>
                                        </p:cTn>
                                        <p:tgtEl>
                                          <p:spTgt spid="50180"/>
                                        </p:tgtEl>
                                        <p:attrNameLst>
                                          <p:attrName>style.visibility</p:attrName>
                                        </p:attrNameLst>
                                      </p:cBhvr>
                                      <p:to>
                                        <p:strVal val="visible"/>
                                      </p:to>
                                    </p:set>
                                    <p:anim calcmode="lin" valueType="num">
                                      <p:cBhvr>
                                        <p:cTn id="15" dur="500" fill="hold"/>
                                        <p:tgtEl>
                                          <p:spTgt spid="50180"/>
                                        </p:tgtEl>
                                        <p:attrNameLst>
                                          <p:attrName>ppt_w</p:attrName>
                                        </p:attrNameLst>
                                      </p:cBhvr>
                                      <p:tavLst>
                                        <p:tav tm="0">
                                          <p:val>
                                            <p:fltVal val="0"/>
                                          </p:val>
                                        </p:tav>
                                        <p:tav tm="100000">
                                          <p:val>
                                            <p:strVal val="#ppt_w"/>
                                          </p:val>
                                        </p:tav>
                                      </p:tavLst>
                                    </p:anim>
                                    <p:anim calcmode="lin" valueType="num">
                                      <p:cBhvr>
                                        <p:cTn id="16" dur="500" fill="hold"/>
                                        <p:tgtEl>
                                          <p:spTgt spid="50180"/>
                                        </p:tgtEl>
                                        <p:attrNameLst>
                                          <p:attrName>ppt_h</p:attrName>
                                        </p:attrNameLst>
                                      </p:cBhvr>
                                      <p:tavLst>
                                        <p:tav tm="0">
                                          <p:val>
                                            <p:fltVal val="0"/>
                                          </p:val>
                                        </p:tav>
                                        <p:tav tm="100000">
                                          <p:val>
                                            <p:strVal val="#ppt_h"/>
                                          </p:val>
                                        </p:tav>
                                      </p:tavLst>
                                    </p:anim>
                                    <p:anim calcmode="lin" valueType="num">
                                      <p:cBhvr>
                                        <p:cTn id="17" dur="500" fill="hold"/>
                                        <p:tgtEl>
                                          <p:spTgt spid="50180"/>
                                        </p:tgtEl>
                                        <p:attrNameLst>
                                          <p:attrName>style.rotation</p:attrName>
                                        </p:attrNameLst>
                                      </p:cBhvr>
                                      <p:tavLst>
                                        <p:tav tm="0">
                                          <p:val>
                                            <p:fltVal val="360"/>
                                          </p:val>
                                        </p:tav>
                                        <p:tav tm="100000">
                                          <p:val>
                                            <p:fltVal val="0"/>
                                          </p:val>
                                        </p:tav>
                                      </p:tavLst>
                                    </p:anim>
                                    <p:animEffect transition="in" filter="fade">
                                      <p:cBhvr>
                                        <p:cTn id="18" dur="500"/>
                                        <p:tgtEl>
                                          <p:spTgt spid="50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rmAutofit/>
          </a:bodyPr>
          <a:lstStyle/>
          <a:p>
            <a:pPr eaLnBrk="1" hangingPunct="1"/>
            <a:r>
              <a:rPr lang="en-US" dirty="0" smtClean="0"/>
              <a:t>What Is Backward Design?</a:t>
            </a:r>
          </a:p>
        </p:txBody>
      </p:sp>
      <p:sp>
        <p:nvSpPr>
          <p:cNvPr id="6147" name="Content Placeholder 5"/>
          <p:cNvSpPr>
            <a:spLocks noGrp="1"/>
          </p:cNvSpPr>
          <p:nvPr>
            <p:ph idx="1"/>
          </p:nvPr>
        </p:nvSpPr>
        <p:spPr/>
        <p:txBody>
          <a:bodyPr>
            <a:normAutofit fontScale="92500"/>
          </a:bodyPr>
          <a:lstStyle/>
          <a:p>
            <a:pPr>
              <a:buFont typeface="Arial" charset="0"/>
              <a:buNone/>
            </a:pPr>
            <a:r>
              <a:rPr lang="en-US" dirty="0" smtClean="0"/>
              <a:t>   It’s thinking about assessment </a:t>
            </a:r>
            <a:r>
              <a:rPr lang="en-US" b="1" i="1" dirty="0" smtClean="0"/>
              <a:t>before </a:t>
            </a:r>
            <a:r>
              <a:rPr lang="en-US" dirty="0" smtClean="0"/>
              <a:t>deciding how you teach, planning instruction, what resources you will use and finally and most importantly….</a:t>
            </a:r>
          </a:p>
          <a:p>
            <a:pPr>
              <a:buFont typeface="Arial" charset="0"/>
              <a:buNone/>
            </a:pPr>
            <a:endParaRPr lang="en-US" dirty="0" smtClean="0"/>
          </a:p>
          <a:p>
            <a:pPr algn="ctr">
              <a:buFont typeface="Arial" charset="0"/>
              <a:buNone/>
            </a:pPr>
            <a:r>
              <a:rPr lang="en-US" dirty="0" smtClean="0">
                <a:solidFill>
                  <a:srgbClr val="FF0000"/>
                </a:solidFill>
              </a:rPr>
              <a:t>“How will the student prove he/she has learned the target?”</a:t>
            </a:r>
          </a:p>
          <a:p>
            <a:pPr algn="ctr">
              <a:buFont typeface="Arial" charset="0"/>
              <a:buNone/>
            </a:pPr>
            <a:r>
              <a:rPr lang="en-US" sz="2000" dirty="0" smtClean="0">
                <a:latin typeface="Times New Roman" pitchFamily="18" charset="0"/>
                <a:cs typeface="Arial" charset="0"/>
              </a:rPr>
              <a:t>                                                                                     (Wiggins and </a:t>
            </a:r>
            <a:r>
              <a:rPr lang="en-US" sz="2000" dirty="0" err="1" smtClean="0">
                <a:latin typeface="Times New Roman" pitchFamily="18" charset="0"/>
                <a:cs typeface="Arial" charset="0"/>
              </a:rPr>
              <a:t>McTighe</a:t>
            </a:r>
            <a:r>
              <a:rPr lang="en-US" sz="2000" dirty="0" smtClean="0">
                <a:latin typeface="Times New Roman" pitchFamily="18" charset="0"/>
                <a:cs typeface="Arial" charset="0"/>
              </a:rPr>
              <a:t> )</a:t>
            </a:r>
            <a:r>
              <a:rPr lang="en-US" sz="1100" dirty="0" smtClean="0">
                <a:cs typeface="Arial" charset="0"/>
              </a:rPr>
              <a:t> </a:t>
            </a:r>
            <a:r>
              <a:rPr lang="en-US" sz="4800" dirty="0" smtClean="0">
                <a:cs typeface="Arial" charset="0"/>
              </a:rPr>
              <a:t/>
            </a:r>
            <a:br>
              <a:rPr lang="en-US" sz="4800" dirty="0" smtClean="0">
                <a:cs typeface="Arial" charset="0"/>
              </a:rPr>
            </a:br>
            <a:endParaRPr lang="en-US" dirty="0" smtClean="0">
              <a:solidFill>
                <a:srgbClr val="FF0000"/>
              </a:solidFill>
            </a:endParaRPr>
          </a:p>
          <a:p>
            <a:pPr algn="ctr">
              <a:buFont typeface="Arial" charset="0"/>
              <a:buNone/>
            </a:pPr>
            <a:endParaRPr lang="en-US" dirty="0" smtClean="0">
              <a:solidFill>
                <a:srgbClr val="FF0000"/>
              </a:solidFill>
            </a:endParaRPr>
          </a:p>
          <a:p>
            <a:pPr algn="ctr">
              <a:buFont typeface="Arial" charset="0"/>
              <a:buNone/>
            </a:pPr>
            <a:r>
              <a:rPr lang="en-US" dirty="0" smtClean="0">
                <a:solidFill>
                  <a:srgbClr val="FF0000"/>
                </a:solidFill>
              </a:rPr>
              <a:t>  </a:t>
            </a:r>
          </a:p>
        </p:txBody>
      </p:sp>
    </p:spTree>
    <p:extLst>
      <p:ext uri="{BB962C8B-B14F-4D97-AF65-F5344CB8AC3E}">
        <p14:creationId xmlns:p14="http://schemas.microsoft.com/office/powerpoint/2010/main" val="322101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wipe(down)">
                                      <p:cBhvr>
                                        <p:cTn id="7" dur="500"/>
                                        <p:tgtEl>
                                          <p:spTgt spid="6147">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6147">
                                            <p:txEl>
                                              <p:pRg st="2" end="2"/>
                                            </p:txEl>
                                          </p:spTgt>
                                        </p:tgtEl>
                                        <p:attrNameLst>
                                          <p:attrName>style.visibility</p:attrName>
                                        </p:attrNameLst>
                                      </p:cBhvr>
                                      <p:to>
                                        <p:strVal val="visible"/>
                                      </p:to>
                                    </p:set>
                                    <p:animEffect transition="in" filter="wipe(down)">
                                      <p:cBhvr>
                                        <p:cTn id="10" dur="500"/>
                                        <p:tgtEl>
                                          <p:spTgt spid="614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UbD</a:t>
            </a:r>
            <a:r>
              <a:rPr lang="en-US" dirty="0" smtClean="0"/>
              <a:t> -3 Steps</a:t>
            </a:r>
            <a:endParaRPr lang="en-US" dirty="0"/>
          </a:p>
        </p:txBody>
      </p:sp>
      <p:sp>
        <p:nvSpPr>
          <p:cNvPr id="3" name="Content Placeholder 2"/>
          <p:cNvSpPr>
            <a:spLocks noGrp="1"/>
          </p:cNvSpPr>
          <p:nvPr>
            <p:ph idx="1"/>
          </p:nvPr>
        </p:nvSpPr>
        <p:spPr/>
        <p:txBody>
          <a:bodyPr/>
          <a:lstStyle/>
          <a:p>
            <a:r>
              <a:rPr lang="en-US" dirty="0" smtClean="0"/>
              <a:t>1. Results</a:t>
            </a:r>
          </a:p>
          <a:p>
            <a:r>
              <a:rPr lang="en-US" dirty="0" smtClean="0"/>
              <a:t>2. Evidence</a:t>
            </a:r>
          </a:p>
          <a:p>
            <a:r>
              <a:rPr lang="en-US" dirty="0" smtClean="0"/>
              <a:t>3. Learning Experiences</a:t>
            </a:r>
            <a:endParaRPr lang="en-US" dirty="0"/>
          </a:p>
        </p:txBody>
      </p:sp>
    </p:spTree>
    <p:extLst>
      <p:ext uri="{BB962C8B-B14F-4D97-AF65-F5344CB8AC3E}">
        <p14:creationId xmlns:p14="http://schemas.microsoft.com/office/powerpoint/2010/main" val="3535592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5">
                    <a:lumMod val="75000"/>
                  </a:schemeClr>
                </a:solidFill>
              </a:rPr>
              <a:t>Instructional Delivery</a:t>
            </a:r>
            <a:endParaRPr lang="en-US" dirty="0">
              <a:solidFill>
                <a:schemeClr val="accent5">
                  <a:lumMod val="75000"/>
                </a:schemeClr>
              </a:solidFill>
            </a:endParaRPr>
          </a:p>
        </p:txBody>
      </p:sp>
      <p:sp>
        <p:nvSpPr>
          <p:cNvPr id="3" name="Content Placeholder 2"/>
          <p:cNvSpPr>
            <a:spLocks noGrp="1"/>
          </p:cNvSpPr>
          <p:nvPr>
            <p:ph idx="1"/>
          </p:nvPr>
        </p:nvSpPr>
        <p:spPr/>
        <p:txBody>
          <a:bodyPr>
            <a:normAutofit/>
          </a:bodyPr>
          <a:lstStyle/>
          <a:p>
            <a:r>
              <a:rPr lang="en-US" sz="3000" dirty="0" smtClean="0"/>
              <a:t>Teach and model reading of difficult text</a:t>
            </a:r>
          </a:p>
          <a:p>
            <a:r>
              <a:rPr lang="en-US" sz="3000" dirty="0" smtClean="0"/>
              <a:t>Have student practice the process and skills with readings at their own level</a:t>
            </a:r>
          </a:p>
          <a:p>
            <a:r>
              <a:rPr lang="en-US" sz="3000" dirty="0" smtClean="0"/>
              <a:t>Model </a:t>
            </a:r>
            <a:r>
              <a:rPr lang="en-US" sz="3000" dirty="0"/>
              <a:t>the writing process</a:t>
            </a:r>
          </a:p>
          <a:p>
            <a:r>
              <a:rPr lang="en-US" sz="3000" dirty="0"/>
              <a:t>Practice without graphic </a:t>
            </a:r>
            <a:r>
              <a:rPr lang="en-US" sz="3000" dirty="0" smtClean="0"/>
              <a:t>organizers</a:t>
            </a:r>
            <a:endParaRPr lang="en-US" sz="3000" dirty="0"/>
          </a:p>
          <a:p>
            <a:pPr marL="114300" indent="0">
              <a:buNone/>
            </a:pPr>
            <a:endParaRPr lang="en-US" dirty="0"/>
          </a:p>
        </p:txBody>
      </p:sp>
    </p:spTree>
    <p:extLst>
      <p:ext uri="{BB962C8B-B14F-4D97-AF65-F5344CB8AC3E}">
        <p14:creationId xmlns:p14="http://schemas.microsoft.com/office/powerpoint/2010/main" val="2262615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ReadWorks</a:t>
            </a:r>
            <a:r>
              <a:rPr lang="en-US" dirty="0" smtClean="0"/>
              <a:t> </a:t>
            </a:r>
            <a:endParaRPr lang="en-US" dirty="0"/>
          </a:p>
        </p:txBody>
      </p:sp>
      <p:sp>
        <p:nvSpPr>
          <p:cNvPr id="3" name="Content Placeholder 2"/>
          <p:cNvSpPr>
            <a:spLocks noGrp="1"/>
          </p:cNvSpPr>
          <p:nvPr>
            <p:ph idx="1"/>
          </p:nvPr>
        </p:nvSpPr>
        <p:spPr/>
        <p:txBody>
          <a:bodyPr/>
          <a:lstStyle/>
          <a:p>
            <a:r>
              <a:rPr lang="en-US" dirty="0">
                <a:hlinkClick r:id="rId2"/>
              </a:rPr>
              <a:t>http://</a:t>
            </a:r>
            <a:r>
              <a:rPr lang="en-US" dirty="0" smtClean="0">
                <a:hlinkClick r:id="rId2"/>
              </a:rPr>
              <a:t>www.readworks.org/passages/astronaut-wives-club</a:t>
            </a:r>
            <a:endParaRPr lang="en-US" dirty="0" smtClean="0"/>
          </a:p>
          <a:p>
            <a:endParaRPr lang="en-US" dirty="0"/>
          </a:p>
        </p:txBody>
      </p:sp>
      <p:graphicFrame>
        <p:nvGraphicFramePr>
          <p:cNvPr id="4" name="Table 3"/>
          <p:cNvGraphicFramePr>
            <a:graphicFrameLocks noGrp="1"/>
          </p:cNvGraphicFramePr>
          <p:nvPr/>
        </p:nvGraphicFramePr>
        <p:xfrm>
          <a:off x="457200" y="3421063"/>
          <a:ext cx="8229600" cy="1981200"/>
        </p:xfrm>
        <a:graphic>
          <a:graphicData uri="http://schemas.openxmlformats.org/drawingml/2006/table">
            <a:tbl>
              <a:tblPr/>
              <a:tblGrid>
                <a:gridCol w="5049982"/>
                <a:gridCol w="3179618"/>
              </a:tblGrid>
              <a:tr h="0">
                <a:tc>
                  <a:txBody>
                    <a:bodyPr/>
                    <a:lstStyle/>
                    <a:p>
                      <a:r>
                        <a:rPr lang="en-US" b="1">
                          <a:solidFill>
                            <a:srgbClr val="727272"/>
                          </a:solidFill>
                          <a:effectLst/>
                          <a:latin typeface="verdana"/>
                        </a:rPr>
                        <a:t>CCSS.ELA-Literacy.RI.8.5</a:t>
                      </a:r>
                    </a:p>
                  </a:txBody>
                  <a:tcPr marL="30480" marR="30480" marT="30480" marB="30480">
                    <a:lnL w="12700" cap="flat" cmpd="sng" algn="ctr">
                      <a:solidFill>
                        <a:srgbClr val="DFDFDE"/>
                      </a:solidFill>
                      <a:prstDash val="solid"/>
                      <a:round/>
                      <a:headEnd type="none" w="med" len="med"/>
                      <a:tailEnd type="none" w="med" len="med"/>
                    </a:lnL>
                    <a:lnR w="12700" cap="flat" cmpd="sng" algn="ctr">
                      <a:solidFill>
                        <a:srgbClr val="DFDFDE"/>
                      </a:solidFill>
                      <a:prstDash val="solid"/>
                      <a:round/>
                      <a:headEnd type="none" w="med" len="med"/>
                      <a:tailEnd type="none" w="med" len="med"/>
                    </a:lnR>
                    <a:lnT w="12700" cap="flat" cmpd="sng" algn="ctr">
                      <a:solidFill>
                        <a:srgbClr val="DFDFDE"/>
                      </a:solidFill>
                      <a:prstDash val="solid"/>
                      <a:round/>
                      <a:headEnd type="none" w="med" len="med"/>
                      <a:tailEnd type="none" w="med" len="med"/>
                    </a:lnT>
                    <a:lnB w="12700" cap="flat" cmpd="sng" algn="ctr">
                      <a:solidFill>
                        <a:srgbClr val="DFDFDE"/>
                      </a:solidFill>
                      <a:prstDash val="solid"/>
                      <a:round/>
                      <a:headEnd type="none" w="med" len="med"/>
                      <a:tailEnd type="none" w="med" len="med"/>
                    </a:lnB>
                  </a:tcPr>
                </a:tc>
                <a:tc>
                  <a:txBody>
                    <a:bodyPr/>
                    <a:lstStyle/>
                    <a:p>
                      <a:r>
                        <a:rPr lang="en-US" dirty="0">
                          <a:solidFill>
                            <a:srgbClr val="727272"/>
                          </a:solidFill>
                          <a:effectLst/>
                          <a:latin typeface="verdana"/>
                        </a:rPr>
                        <a:t>Analyze in detail the structure of a specific paragraph in a text, including the role of particular sentences in developing and refining a key concept.</a:t>
                      </a:r>
                    </a:p>
                  </a:txBody>
                  <a:tcPr marL="30480" marR="30480" marT="30480" marB="30480">
                    <a:lnL w="12700" cap="flat" cmpd="sng" algn="ctr">
                      <a:solidFill>
                        <a:srgbClr val="DFDFDE"/>
                      </a:solidFill>
                      <a:prstDash val="solid"/>
                      <a:round/>
                      <a:headEnd type="none" w="med" len="med"/>
                      <a:tailEnd type="none" w="med" len="med"/>
                    </a:lnL>
                    <a:lnR>
                      <a:noFill/>
                    </a:lnR>
                    <a:lnT>
                      <a:noFill/>
                    </a:lnT>
                    <a:lnB>
                      <a:noFill/>
                    </a:lnB>
                  </a:tcPr>
                </a:tc>
              </a:tr>
            </a:tbl>
          </a:graphicData>
        </a:graphic>
      </p:graphicFrame>
    </p:spTree>
    <p:extLst>
      <p:ext uri="{BB962C8B-B14F-4D97-AF65-F5344CB8AC3E}">
        <p14:creationId xmlns:p14="http://schemas.microsoft.com/office/powerpoint/2010/main" val="1748069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5">
                    <a:lumMod val="75000"/>
                  </a:schemeClr>
                </a:solidFill>
              </a:rPr>
              <a:t>3 Questions for Students</a:t>
            </a:r>
            <a:endParaRPr lang="en-US" dirty="0">
              <a:solidFill>
                <a:schemeClr val="accent5">
                  <a:lumMod val="75000"/>
                </a:schemeClr>
              </a:solidFill>
            </a:endParaRPr>
          </a:p>
        </p:txBody>
      </p:sp>
      <p:sp>
        <p:nvSpPr>
          <p:cNvPr id="3" name="Content Placeholder 2"/>
          <p:cNvSpPr>
            <a:spLocks noGrp="1"/>
          </p:cNvSpPr>
          <p:nvPr>
            <p:ph idx="1"/>
          </p:nvPr>
        </p:nvSpPr>
        <p:spPr/>
        <p:txBody>
          <a:bodyPr/>
          <a:lstStyle/>
          <a:p>
            <a:pPr>
              <a:buFont typeface="Arial" charset="0"/>
              <a:buNone/>
            </a:pPr>
            <a:r>
              <a:rPr lang="en-US" dirty="0" smtClean="0"/>
              <a:t>1. Why </a:t>
            </a:r>
            <a:r>
              <a:rPr lang="en-US" dirty="0"/>
              <a:t>do you think you need to learn today’s concept or skill?  How will it help you now and when you are an adult? </a:t>
            </a:r>
          </a:p>
          <a:p>
            <a:pPr marL="109728" indent="0">
              <a:buNone/>
            </a:pPr>
            <a:endParaRPr lang="en-US" dirty="0"/>
          </a:p>
          <a:p>
            <a:pPr>
              <a:buFont typeface="Arial" charset="0"/>
              <a:buNone/>
            </a:pPr>
            <a:r>
              <a:rPr lang="en-US" dirty="0"/>
              <a:t>2. How does today’s concept or skill relate to what you already know or have recently learned?  </a:t>
            </a:r>
          </a:p>
          <a:p>
            <a:endParaRPr lang="en-US" dirty="0"/>
          </a:p>
          <a:p>
            <a:pPr>
              <a:buFont typeface="Arial" charset="0"/>
              <a:buNone/>
            </a:pPr>
            <a:r>
              <a:rPr lang="en-US" dirty="0"/>
              <a:t>3. How does today’s concept or skill connect with a bigger picture or concept?</a:t>
            </a:r>
          </a:p>
          <a:p>
            <a:endParaRPr lang="en-US" dirty="0"/>
          </a:p>
        </p:txBody>
      </p:sp>
    </p:spTree>
    <p:extLst>
      <p:ext uri="{BB962C8B-B14F-4D97-AF65-F5344CB8AC3E}">
        <p14:creationId xmlns:p14="http://schemas.microsoft.com/office/powerpoint/2010/main" val="25186518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Taking Risks </a:t>
            </a:r>
            <a:endParaRPr lang="en-US" dirty="0"/>
          </a:p>
        </p:txBody>
      </p:sp>
      <p:sp>
        <p:nvSpPr>
          <p:cNvPr id="3" name="Content Placeholder 2"/>
          <p:cNvSpPr>
            <a:spLocks noGrp="1"/>
          </p:cNvSpPr>
          <p:nvPr>
            <p:ph idx="1"/>
          </p:nvPr>
        </p:nvSpPr>
        <p:spPr/>
        <p:txBody>
          <a:bodyPr/>
          <a:lstStyle/>
          <a:p>
            <a:r>
              <a:rPr lang="en-US" dirty="0" smtClean="0"/>
              <a:t>Build your teaching repertoire</a:t>
            </a:r>
          </a:p>
          <a:p>
            <a:pPr lvl="1"/>
            <a:r>
              <a:rPr lang="en-US" dirty="0" smtClean="0"/>
              <a:t>Adding new strategies that address the rigor of the standards and the instructional shifts</a:t>
            </a:r>
          </a:p>
          <a:p>
            <a:pPr lvl="1"/>
            <a:endParaRPr lang="en-US" dirty="0"/>
          </a:p>
        </p:txBody>
      </p:sp>
    </p:spTree>
    <p:extLst>
      <p:ext uri="{BB962C8B-B14F-4D97-AF65-F5344CB8AC3E}">
        <p14:creationId xmlns:p14="http://schemas.microsoft.com/office/powerpoint/2010/main" val="3947660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32905" y="1142999"/>
            <a:ext cx="4896495" cy="5637357"/>
          </a:xfrm>
        </p:spPr>
      </p:pic>
    </p:spTree>
    <p:extLst>
      <p:ext uri="{BB962C8B-B14F-4D97-AF65-F5344CB8AC3E}">
        <p14:creationId xmlns:p14="http://schemas.microsoft.com/office/powerpoint/2010/main" val="3230105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Concept English Updates</a:t>
            </a:r>
            <a:endParaRPr lang="en-US" dirty="0"/>
          </a:p>
        </p:txBody>
      </p:sp>
      <p:sp>
        <p:nvSpPr>
          <p:cNvPr id="5" name="Subtitle 4"/>
          <p:cNvSpPr>
            <a:spLocks noGrp="1"/>
          </p:cNvSpPr>
          <p:nvPr>
            <p:ph type="subTitle" idx="1"/>
          </p:nvPr>
        </p:nvSpPr>
        <p:spPr/>
        <p:txBody>
          <a:bodyPr/>
          <a:lstStyle/>
          <a:p>
            <a:r>
              <a:rPr lang="en-US" dirty="0" smtClean="0"/>
              <a:t>Procedural Information</a:t>
            </a:r>
            <a:endParaRPr lang="en-US" dirty="0"/>
          </a:p>
        </p:txBody>
      </p:sp>
    </p:spTree>
    <p:extLst>
      <p:ext uri="{BB962C8B-B14F-4D97-AF65-F5344CB8AC3E}">
        <p14:creationId xmlns:p14="http://schemas.microsoft.com/office/powerpoint/2010/main" val="24094759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Update Information</a:t>
            </a:r>
            <a:endParaRPr lang="en-US" dirty="0"/>
          </a:p>
        </p:txBody>
      </p:sp>
      <p:sp>
        <p:nvSpPr>
          <p:cNvPr id="3" name="Content Placeholder 2"/>
          <p:cNvSpPr>
            <a:spLocks noGrp="1"/>
          </p:cNvSpPr>
          <p:nvPr>
            <p:ph idx="1"/>
          </p:nvPr>
        </p:nvSpPr>
        <p:spPr/>
        <p:txBody>
          <a:bodyPr>
            <a:normAutofit/>
          </a:bodyPr>
          <a:lstStyle/>
          <a:p>
            <a:r>
              <a:rPr lang="en-US" dirty="0" smtClean="0">
                <a:solidFill>
                  <a:schemeClr val="accent3">
                    <a:lumMod val="75000"/>
                  </a:schemeClr>
                </a:solidFill>
              </a:rPr>
              <a:t>11</a:t>
            </a:r>
            <a:r>
              <a:rPr lang="en-US" dirty="0" smtClean="0"/>
              <a:t>/33 </a:t>
            </a:r>
            <a:r>
              <a:rPr lang="en-US" dirty="0" smtClean="0"/>
              <a:t>Department Meeting Notes</a:t>
            </a:r>
          </a:p>
          <a:p>
            <a:r>
              <a:rPr lang="en-US" dirty="0">
                <a:solidFill>
                  <a:schemeClr val="accent3"/>
                </a:solidFill>
              </a:rPr>
              <a:t>7</a:t>
            </a:r>
            <a:r>
              <a:rPr lang="en-US" dirty="0" smtClean="0"/>
              <a:t>/33 </a:t>
            </a:r>
            <a:r>
              <a:rPr lang="en-US" dirty="0" smtClean="0"/>
              <a:t>Scope and Sequence Documents</a:t>
            </a:r>
          </a:p>
          <a:p>
            <a:r>
              <a:rPr lang="en-US" dirty="0" smtClean="0">
                <a:solidFill>
                  <a:schemeClr val="accent3"/>
                </a:solidFill>
              </a:rPr>
              <a:t>2</a:t>
            </a:r>
            <a:r>
              <a:rPr lang="en-US" dirty="0" smtClean="0"/>
              <a:t> Coaches Webinars</a:t>
            </a:r>
          </a:p>
          <a:p>
            <a:r>
              <a:rPr lang="en-US" dirty="0">
                <a:solidFill>
                  <a:schemeClr val="accent3"/>
                </a:solidFill>
              </a:rPr>
              <a:t>7</a:t>
            </a:r>
            <a:r>
              <a:rPr lang="en-US" dirty="0" smtClean="0">
                <a:solidFill>
                  <a:schemeClr val="accent3"/>
                </a:solidFill>
              </a:rPr>
              <a:t> </a:t>
            </a:r>
            <a:r>
              <a:rPr lang="en-US" dirty="0" smtClean="0"/>
              <a:t>School Webinars on new resources</a:t>
            </a:r>
          </a:p>
          <a:p>
            <a:r>
              <a:rPr lang="en-US" dirty="0" smtClean="0">
                <a:solidFill>
                  <a:schemeClr val="accent3"/>
                </a:solidFill>
              </a:rPr>
              <a:t>4</a:t>
            </a:r>
            <a:r>
              <a:rPr lang="en-US" dirty="0" smtClean="0"/>
              <a:t> School Webinars scheduled</a:t>
            </a:r>
          </a:p>
          <a:p>
            <a:r>
              <a:rPr lang="en-US" dirty="0" smtClean="0">
                <a:solidFill>
                  <a:schemeClr val="accent3">
                    <a:lumMod val="75000"/>
                  </a:schemeClr>
                </a:solidFill>
              </a:rPr>
              <a:t>117</a:t>
            </a:r>
            <a:r>
              <a:rPr lang="en-US" dirty="0" smtClean="0">
                <a:solidFill>
                  <a:srgbClr val="7030A0"/>
                </a:solidFill>
              </a:rPr>
              <a:t> on-going </a:t>
            </a:r>
            <a:r>
              <a:rPr lang="en-US" dirty="0" smtClean="0"/>
              <a:t>email </a:t>
            </a:r>
            <a:r>
              <a:rPr lang="en-US" dirty="0" smtClean="0"/>
              <a:t>requests for help</a:t>
            </a:r>
          </a:p>
          <a:p>
            <a:r>
              <a:rPr lang="en-US" dirty="0" smtClean="0">
                <a:solidFill>
                  <a:schemeClr val="accent3">
                    <a:lumMod val="75000"/>
                  </a:schemeClr>
                </a:solidFill>
              </a:rPr>
              <a:t>37</a:t>
            </a:r>
            <a:r>
              <a:rPr lang="en-US" dirty="0" smtClean="0"/>
              <a:t> phone calls</a:t>
            </a:r>
            <a:endParaRPr lang="en-US" dirty="0"/>
          </a:p>
          <a:p>
            <a:r>
              <a:rPr lang="en-US" dirty="0" smtClean="0">
                <a:solidFill>
                  <a:srgbClr val="7030A0"/>
                </a:solidFill>
              </a:rPr>
              <a:t>9</a:t>
            </a:r>
            <a:r>
              <a:rPr lang="en-US" dirty="0" smtClean="0"/>
              <a:t> on-going </a:t>
            </a:r>
            <a:r>
              <a:rPr lang="en-US" dirty="0" smtClean="0"/>
              <a:t>weekend telephone calls</a:t>
            </a:r>
            <a:endParaRPr lang="en-US" dirty="0" smtClean="0"/>
          </a:p>
          <a:p>
            <a:r>
              <a:rPr lang="en-US" dirty="0" smtClean="0"/>
              <a:t>PD – ongoing small workshop sessions</a:t>
            </a:r>
          </a:p>
          <a:p>
            <a:pPr marL="109728" indent="0">
              <a:buNone/>
            </a:pPr>
            <a:endParaRPr lang="en-US" dirty="0"/>
          </a:p>
        </p:txBody>
      </p:sp>
    </p:spTree>
    <p:extLst>
      <p:ext uri="{BB962C8B-B14F-4D97-AF65-F5344CB8AC3E}">
        <p14:creationId xmlns:p14="http://schemas.microsoft.com/office/powerpoint/2010/main" val="3942074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ircle(in)">
                                      <p:cBhvr>
                                        <p:cTn id="10" dur="2000"/>
                                        <p:tgtEl>
                                          <p:spTgt spid="3">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circle(in)">
                                      <p:cBhvr>
                                        <p:cTn id="13" dur="2000"/>
                                        <p:tgtEl>
                                          <p:spTgt spid="3">
                                            <p:txEl>
                                              <p:pRg st="2" end="2"/>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circle(in)">
                                      <p:cBhvr>
                                        <p:cTn id="16" dur="2000"/>
                                        <p:tgtEl>
                                          <p:spTgt spid="3">
                                            <p:txEl>
                                              <p:pRg st="3" end="3"/>
                                            </p:txEl>
                                          </p:spTgt>
                                        </p:tgtEl>
                                      </p:cBhvr>
                                    </p:animEffect>
                                  </p:childTnLst>
                                </p:cTn>
                              </p:par>
                              <p:par>
                                <p:cTn id="17" presetID="6" presetClass="entr" presetSubtype="16"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circle(in)">
                                      <p:cBhvr>
                                        <p:cTn id="19" dur="2000"/>
                                        <p:tgtEl>
                                          <p:spTgt spid="3">
                                            <p:txEl>
                                              <p:pRg st="4" end="4"/>
                                            </p:txEl>
                                          </p:spTgt>
                                        </p:tgtEl>
                                      </p:cBhvr>
                                    </p:animEffect>
                                  </p:childTnLst>
                                </p:cTn>
                              </p:par>
                              <p:par>
                                <p:cTn id="20" presetID="6" presetClass="entr" presetSubtype="16"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circle(in)">
                                      <p:cBhvr>
                                        <p:cTn id="22" dur="2000"/>
                                        <p:tgtEl>
                                          <p:spTgt spid="3">
                                            <p:txEl>
                                              <p:pRg st="5" end="5"/>
                                            </p:txEl>
                                          </p:spTgt>
                                        </p:tgtEl>
                                      </p:cBhvr>
                                    </p:animEffect>
                                  </p:childTnLst>
                                </p:cTn>
                              </p:par>
                              <p:par>
                                <p:cTn id="23" presetID="6" presetClass="entr" presetSubtype="16"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circle(in)">
                                      <p:cBhvr>
                                        <p:cTn id="25" dur="2000"/>
                                        <p:tgtEl>
                                          <p:spTgt spid="3">
                                            <p:txEl>
                                              <p:pRg st="6" end="6"/>
                                            </p:txEl>
                                          </p:spTgt>
                                        </p:tgtEl>
                                      </p:cBhvr>
                                    </p:animEffect>
                                  </p:childTnLst>
                                </p:cTn>
                              </p:par>
                              <p:par>
                                <p:cTn id="26" presetID="6" presetClass="entr" presetSubtype="16"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circle(in)">
                                      <p:cBhvr>
                                        <p:cTn id="28" dur="2000"/>
                                        <p:tgtEl>
                                          <p:spTgt spid="3">
                                            <p:txEl>
                                              <p:pRg st="7" end="7"/>
                                            </p:txEl>
                                          </p:spTgt>
                                        </p:tgtEl>
                                      </p:cBhvr>
                                    </p:animEffect>
                                  </p:childTnLst>
                                </p:cTn>
                              </p:par>
                              <p:par>
                                <p:cTn id="29" presetID="6" presetClass="entr" presetSubtype="16"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circle(in)">
                                      <p:cBhvr>
                                        <p:cTn id="31"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Concept English Updates</a:t>
            </a:r>
            <a:endParaRPr lang="en-US" dirty="0"/>
          </a:p>
        </p:txBody>
      </p:sp>
      <p:sp>
        <p:nvSpPr>
          <p:cNvPr id="5" name="Subtitle 4"/>
          <p:cNvSpPr>
            <a:spLocks noGrp="1"/>
          </p:cNvSpPr>
          <p:nvPr>
            <p:ph type="subTitle" idx="1"/>
          </p:nvPr>
        </p:nvSpPr>
        <p:spPr/>
        <p:txBody>
          <a:bodyPr>
            <a:normAutofit/>
          </a:bodyPr>
          <a:lstStyle/>
          <a:p>
            <a:r>
              <a:rPr lang="en-US" sz="2800" dirty="0" smtClean="0"/>
              <a:t>Spelling Bee 2014</a:t>
            </a:r>
            <a:endParaRPr lang="en-US" sz="2800" dirty="0"/>
          </a:p>
        </p:txBody>
      </p:sp>
    </p:spTree>
    <p:extLst>
      <p:ext uri="{BB962C8B-B14F-4D97-AF65-F5344CB8AC3E}">
        <p14:creationId xmlns:p14="http://schemas.microsoft.com/office/powerpoint/2010/main" val="27107388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One of Two Versions</a:t>
            </a:r>
            <a:endParaRPr lang="en-US" dirty="0"/>
          </a:p>
        </p:txBody>
      </p:sp>
      <p:pic>
        <p:nvPicPr>
          <p:cNvPr id="11" name="Content Placeholder 10"/>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257800" y="1371600"/>
            <a:ext cx="3254836" cy="5202238"/>
          </a:xfrm>
        </p:spPr>
      </p:pic>
    </p:spTree>
    <p:extLst>
      <p:ext uri="{BB962C8B-B14F-4D97-AF65-F5344CB8AC3E}">
        <p14:creationId xmlns:p14="http://schemas.microsoft.com/office/powerpoint/2010/main" val="127310549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1388</TotalTime>
  <Words>957</Words>
  <Application>Microsoft Office PowerPoint</Application>
  <PresentationFormat>On-screen Show (4:3)</PresentationFormat>
  <Paragraphs>141</Paragraphs>
  <Slides>36</Slides>
  <Notes>2</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Urban</vt:lpstr>
      <vt:lpstr>Concept English Meeting</vt:lpstr>
      <vt:lpstr>Agenda</vt:lpstr>
      <vt:lpstr>Teacher Leadership</vt:lpstr>
      <vt:lpstr>Taking Risks </vt:lpstr>
      <vt:lpstr>PowerPoint Presentation</vt:lpstr>
      <vt:lpstr>Concept English Updates</vt:lpstr>
      <vt:lpstr>Update Information</vt:lpstr>
      <vt:lpstr>Concept English Updates</vt:lpstr>
      <vt:lpstr>One of Two Versions</vt:lpstr>
      <vt:lpstr>Schedule/Due Dates</vt:lpstr>
      <vt:lpstr>Concept English Updates</vt:lpstr>
      <vt:lpstr>Performance Descriptors</vt:lpstr>
      <vt:lpstr>Evidence Tables</vt:lpstr>
      <vt:lpstr>PARCC Checklist</vt:lpstr>
      <vt:lpstr>Concept English</vt:lpstr>
      <vt:lpstr>Activity </vt:lpstr>
      <vt:lpstr>Activity</vt:lpstr>
      <vt:lpstr>Activity</vt:lpstr>
      <vt:lpstr>Question #1 – Part A</vt:lpstr>
      <vt:lpstr>Question #1 – Part B</vt:lpstr>
      <vt:lpstr>Question #2 </vt:lpstr>
      <vt:lpstr>Summarize</vt:lpstr>
      <vt:lpstr>Brainstorm </vt:lpstr>
      <vt:lpstr>Sample Questions 3-8th Grade</vt:lpstr>
      <vt:lpstr>PARCC WRITING</vt:lpstr>
      <vt:lpstr>Sample High School Question</vt:lpstr>
      <vt:lpstr>Sample High School Question</vt:lpstr>
      <vt:lpstr>PBA High School</vt:lpstr>
      <vt:lpstr>3 Key Shifts* Today</vt:lpstr>
      <vt:lpstr>Conclusions </vt:lpstr>
      <vt:lpstr>Traditional Design</vt:lpstr>
      <vt:lpstr>What Is Backward Design?</vt:lpstr>
      <vt:lpstr>UbD -3 Steps</vt:lpstr>
      <vt:lpstr>Instructional Delivery</vt:lpstr>
      <vt:lpstr>ReadWorks </vt:lpstr>
      <vt:lpstr>3 Questions for Students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Concept English Meeting</dc:title>
  <dc:creator>aflaherty</dc:creator>
  <cp:lastModifiedBy>aflaherty</cp:lastModifiedBy>
  <cp:revision>24</cp:revision>
  <dcterms:created xsi:type="dcterms:W3CDTF">2014-09-22T20:18:34Z</dcterms:created>
  <dcterms:modified xsi:type="dcterms:W3CDTF">2014-10-24T13:13:16Z</dcterms:modified>
</cp:coreProperties>
</file>