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40" r:id="rId1"/>
  </p:sldMasterIdLst>
  <p:notesMasterIdLst>
    <p:notesMasterId r:id="rId18"/>
  </p:notesMasterIdLst>
  <p:sldIdLst>
    <p:sldId id="258" r:id="rId2"/>
    <p:sldId id="257" r:id="rId3"/>
    <p:sldId id="259" r:id="rId4"/>
    <p:sldId id="256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1" r:id="rId14"/>
    <p:sldId id="268" r:id="rId15"/>
    <p:sldId id="269" r:id="rId16"/>
    <p:sldId id="270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69"/>
    <p:restoredTop sz="91536"/>
  </p:normalViewPr>
  <p:slideViewPr>
    <p:cSldViewPr snapToGrid="0" snapToObjects="1">
      <p:cViewPr varScale="1">
        <p:scale>
          <a:sx n="100" d="100"/>
          <a:sy n="100" d="100"/>
        </p:scale>
        <p:origin x="56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DB862D-3549-614B-BA1B-2471F676EFF6}" type="datetimeFigureOut">
              <a:rPr lang="en-US" smtClean="0"/>
              <a:t>12/7/17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E2501-30C0-8948-A9A9-C816075ED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021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E2501-30C0-8948-A9A9-C816075ED92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14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12/7/17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12/7/17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12/7/17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12/7/17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12/7/17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12/7/17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12/7/17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12/7/17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12/7/17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4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Rigor is Relevance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Professional </a:t>
            </a:r>
            <a:r>
              <a:rPr lang="en-US" dirty="0" smtClean="0"/>
              <a:t>Development</a:t>
            </a:r>
          </a:p>
          <a:p>
            <a:r>
              <a:rPr lang="en-US" dirty="0" smtClean="0"/>
              <a:t>December </a:t>
            </a:r>
            <a:r>
              <a:rPr lang="en-US" dirty="0" smtClean="0"/>
              <a:t> </a:t>
            </a:r>
            <a:r>
              <a:rPr lang="en-US" dirty="0" smtClean="0"/>
              <a:t>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6404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the questions you are asking?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929" y="911796"/>
            <a:ext cx="6889365" cy="5073079"/>
          </a:xfrm>
        </p:spPr>
      </p:pic>
    </p:spTree>
    <p:extLst>
      <p:ext uri="{BB962C8B-B14F-4D97-AF65-F5344CB8AC3E}">
        <p14:creationId xmlns:p14="http://schemas.microsoft.com/office/powerpoint/2010/main" val="14468001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Bloom and Webb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69357">
            <a:off x="5229334" y="830885"/>
            <a:ext cx="4109943" cy="5187085"/>
          </a:xfrm>
        </p:spPr>
      </p:pic>
    </p:spTree>
    <p:extLst>
      <p:ext uri="{BB962C8B-B14F-4D97-AF65-F5344CB8AC3E}">
        <p14:creationId xmlns:p14="http://schemas.microsoft.com/office/powerpoint/2010/main" val="5224062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Activity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958" y="868363"/>
            <a:ext cx="6403584" cy="5121275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1. </a:t>
            </a:r>
            <a:r>
              <a:rPr lang="en-US" sz="2000" dirty="0"/>
              <a:t>Briefly describe your </a:t>
            </a:r>
            <a:r>
              <a:rPr lang="en-US" sz="2000" dirty="0" smtClean="0"/>
              <a:t> most recent favorite </a:t>
            </a:r>
            <a:r>
              <a:rPr lang="en-US" sz="2000" dirty="0"/>
              <a:t>lesson</a:t>
            </a:r>
            <a:br>
              <a:rPr lang="en-US" sz="2000" dirty="0"/>
            </a:br>
            <a:r>
              <a:rPr lang="en-US" sz="2000" dirty="0"/>
              <a:t>2.  Answer </a:t>
            </a:r>
            <a:r>
              <a:rPr lang="en-US" sz="2000" dirty="0" smtClean="0"/>
              <a:t>question at the right.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392729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Questioning</a:t>
            </a:r>
            <a:endParaRPr lang="en-US" sz="3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109" y="868363"/>
            <a:ext cx="7106823" cy="494780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2000" dirty="0" smtClean="0"/>
              <a:t>Text dependent questions</a:t>
            </a:r>
          </a:p>
          <a:p>
            <a:r>
              <a:rPr lang="en-US" sz="2000" dirty="0" smtClean="0"/>
              <a:t>Bloom and Webb Question stems</a:t>
            </a:r>
          </a:p>
          <a:p>
            <a:r>
              <a:rPr lang="en-US" sz="2000" dirty="0"/>
              <a:t>https://</a:t>
            </a:r>
            <a:r>
              <a:rPr lang="en-US" sz="2000" dirty="0" err="1"/>
              <a:t>www.edutopia.org</a:t>
            </a:r>
            <a:r>
              <a:rPr lang="en-US" sz="2000" dirty="0"/>
              <a:t>/blog/</a:t>
            </a:r>
            <a:r>
              <a:rPr lang="en-US" sz="2000" dirty="0" err="1"/>
              <a:t>new-classroom-questioning-techniques-todd-finley?utm_source</a:t>
            </a:r>
            <a:r>
              <a:rPr lang="en-US" sz="2000" dirty="0"/>
              <a:t>=</a:t>
            </a:r>
            <a:r>
              <a:rPr lang="en-US" sz="2000" dirty="0" err="1"/>
              <a:t>facebook&amp;utm_medium</a:t>
            </a:r>
            <a:r>
              <a:rPr lang="en-US" sz="2000" dirty="0"/>
              <a:t>=</a:t>
            </a:r>
            <a:r>
              <a:rPr lang="en-US" sz="2000" dirty="0" err="1"/>
              <a:t>socialflow</a:t>
            </a:r>
            <a:endParaRPr lang="en-US" sz="2000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6298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Extensive Research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738" y="1120237"/>
            <a:ext cx="7009171" cy="4415226"/>
          </a:xfrm>
        </p:spPr>
      </p:pic>
    </p:spTree>
    <p:extLst>
      <p:ext uri="{BB962C8B-B14F-4D97-AF65-F5344CB8AC3E}">
        <p14:creationId xmlns:p14="http://schemas.microsoft.com/office/powerpoint/2010/main" val="8186517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MODEL 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468" y="863601"/>
            <a:ext cx="6621790" cy="4861420"/>
          </a:xfrm>
        </p:spPr>
      </p:pic>
    </p:spTree>
    <p:extLst>
      <p:ext uri="{BB962C8B-B14F-4D97-AF65-F5344CB8AC3E}">
        <p14:creationId xmlns:p14="http://schemas.microsoft.com/office/powerpoint/2010/main" val="9447262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 smtClean="0"/>
              <a:t>ImPOSSIBLE</a:t>
            </a:r>
            <a:endParaRPr lang="en-US" sz="3600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" b="38"/>
          <a:stretch>
            <a:fillRect/>
          </a:stretch>
        </p:blipFill>
        <p:spPr/>
      </p:pic>
      <p:sp>
        <p:nvSpPr>
          <p:cNvPr id="5" name="Subtitle 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How might you apply this to your  next unit?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48897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Experts and Rigor </a:t>
            </a:r>
            <a:endParaRPr lang="en-US" dirty="0"/>
          </a:p>
        </p:txBody>
      </p:sp>
      <p:pic>
        <p:nvPicPr>
          <p:cNvPr id="8" name="ASCD Video_ Excerpt, &quot;What Rigor Looks Like in the Classroom&quot;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68738" y="1366838"/>
            <a:ext cx="7315200" cy="4114800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020" y="1366838"/>
            <a:ext cx="4479446" cy="248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05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Activity</a:t>
            </a:r>
            <a:endParaRPr lang="en-US" sz="3600" dirty="0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150" y="1499331"/>
            <a:ext cx="7315200" cy="3859338"/>
          </a:xfrm>
        </p:spPr>
      </p:pic>
      <p:sp>
        <p:nvSpPr>
          <p:cNvPr id="13" name="Text Placeholder 1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n-US" sz="1800" dirty="0" smtClean="0"/>
          </a:p>
          <a:p>
            <a:r>
              <a:rPr lang="en-US" sz="2000" dirty="0" smtClean="0"/>
              <a:t>1. On a post it note list 6 words you associate with rigor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64289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Rigor is</a:t>
            </a:r>
            <a:r>
              <a:rPr lang="mr-IN" dirty="0" smtClean="0"/>
              <a:t>…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Rigor isn’t</a:t>
            </a:r>
            <a:r>
              <a:rPr lang="mr-IN" dirty="0" smtClean="0"/>
              <a:t>…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6" name="Definition of Rigor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73848" y="1263321"/>
            <a:ext cx="7315200" cy="4114800"/>
          </a:xfrm>
        </p:spPr>
      </p:pic>
    </p:spTree>
    <p:extLst>
      <p:ext uri="{BB962C8B-B14F-4D97-AF65-F5344CB8AC3E}">
        <p14:creationId xmlns:p14="http://schemas.microsoft.com/office/powerpoint/2010/main" val="108530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Expert</a:t>
            </a:r>
            <a:br>
              <a:rPr lang="en-US" dirty="0" smtClean="0"/>
            </a:br>
            <a:r>
              <a:rPr lang="en-US" dirty="0" smtClean="0"/>
              <a:t>Thoughts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“Rigor is a quality of instruction that requires students to ’construct meaning and impose structure on situations rather than expect to find them already  apparent.’ “</a:t>
            </a:r>
          </a:p>
          <a:p>
            <a:r>
              <a:rPr lang="en-US" sz="2800" dirty="0" smtClean="0"/>
              <a:t>Rigor is not about what students will know and be able to do it is about “what students will understand and how students will be able to think.”</a:t>
            </a:r>
          </a:p>
          <a:p>
            <a:r>
              <a:rPr lang="en-US" sz="2800" dirty="0" smtClean="0"/>
              <a:t>”Rigorous instruction asks students to create their own meaning, integrate skills into processes, and use what they have learned to solve real world problems, even when the answer is unclear.”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31858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Rigor fosters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Persistence</a:t>
            </a:r>
          </a:p>
          <a:p>
            <a:r>
              <a:rPr lang="en-US" dirty="0" smtClean="0"/>
              <a:t>Resilience</a:t>
            </a:r>
          </a:p>
          <a:p>
            <a:r>
              <a:rPr lang="en-US" dirty="0" smtClean="0"/>
              <a:t>Flexibility</a:t>
            </a:r>
          </a:p>
          <a:p>
            <a:r>
              <a:rPr lang="en-US" dirty="0" smtClean="0"/>
              <a:t>Purposefulness</a:t>
            </a:r>
          </a:p>
          <a:p>
            <a:r>
              <a:rPr lang="en-US" dirty="0" smtClean="0"/>
              <a:t>Metacognition</a:t>
            </a:r>
          </a:p>
          <a:p>
            <a:r>
              <a:rPr lang="en-US" dirty="0" smtClean="0"/>
              <a:t>Ownership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4957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849" y="522380"/>
            <a:ext cx="5302706" cy="5671386"/>
          </a:xfrm>
        </p:spPr>
      </p:pic>
    </p:spTree>
    <p:extLst>
      <p:ext uri="{BB962C8B-B14F-4D97-AF65-F5344CB8AC3E}">
        <p14:creationId xmlns:p14="http://schemas.microsoft.com/office/powerpoint/2010/main" val="2482780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505" y="863600"/>
            <a:ext cx="3075666" cy="5121275"/>
          </a:xfrm>
        </p:spPr>
      </p:pic>
    </p:spTree>
    <p:extLst>
      <p:ext uri="{BB962C8B-B14F-4D97-AF65-F5344CB8AC3E}">
        <p14:creationId xmlns:p14="http://schemas.microsoft.com/office/powerpoint/2010/main" val="2494406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Activity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097" y="868363"/>
            <a:ext cx="7021305" cy="5121275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475061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Frame</Template>
  <TotalTime>96</TotalTime>
  <Words>182</Words>
  <Application>Microsoft Macintosh PowerPoint</Application>
  <PresentationFormat>Widescreen</PresentationFormat>
  <Paragraphs>35</Paragraphs>
  <Slides>16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Calibri</vt:lpstr>
      <vt:lpstr>Corbel</vt:lpstr>
      <vt:lpstr>Mangal</vt:lpstr>
      <vt:lpstr>Wingdings 2</vt:lpstr>
      <vt:lpstr>Frame</vt:lpstr>
      <vt:lpstr>Rigor is Relevance</vt:lpstr>
      <vt:lpstr>Experts and Rigor </vt:lpstr>
      <vt:lpstr>Activity</vt:lpstr>
      <vt:lpstr>Rigor is… Rigor isn’t… </vt:lpstr>
      <vt:lpstr>Expert Thoughts</vt:lpstr>
      <vt:lpstr>Rigor fosters</vt:lpstr>
      <vt:lpstr>Problem</vt:lpstr>
      <vt:lpstr>Solution</vt:lpstr>
      <vt:lpstr>Activity</vt:lpstr>
      <vt:lpstr>What are the questions you are asking?</vt:lpstr>
      <vt:lpstr>Bloom and Webb</vt:lpstr>
      <vt:lpstr>Activity  </vt:lpstr>
      <vt:lpstr>Questioning</vt:lpstr>
      <vt:lpstr>Extensive Research</vt:lpstr>
      <vt:lpstr>A MODEL  </vt:lpstr>
      <vt:lpstr>ImPOSSIBLE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Rigor</dc:title>
  <dc:creator>Microsoft Office User</dc:creator>
  <cp:lastModifiedBy>Microsoft Office User</cp:lastModifiedBy>
  <cp:revision>10</cp:revision>
  <dcterms:created xsi:type="dcterms:W3CDTF">2017-11-28T16:02:56Z</dcterms:created>
  <dcterms:modified xsi:type="dcterms:W3CDTF">2017-12-07T13:24:19Z</dcterms:modified>
</cp:coreProperties>
</file>