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309"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03" r:id="rId26"/>
    <p:sldId id="310" r:id="rId27"/>
    <p:sldId id="2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4624" autoAdjust="0"/>
  </p:normalViewPr>
  <p:slideViewPr>
    <p:cSldViewPr>
      <p:cViewPr>
        <p:scale>
          <a:sx n="100" d="100"/>
          <a:sy n="100" d="100"/>
        </p:scale>
        <p:origin x="-1008" y="6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65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27BFA-0912-4E7E-87FF-5EA26A678874}" type="datetimeFigureOut">
              <a:rPr lang="en-US" smtClean="0"/>
              <a:t>9/3/2014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D65F8-B91C-43D5-A37D-A13C6C810FED}" type="slidenum">
              <a:rPr lang="en-US" smtClean="0"/>
              <a:t>‹#›</a:t>
            </a:fld>
            <a:endParaRPr lang="en-US"/>
          </a:p>
        </p:txBody>
      </p:sp>
    </p:spTree>
    <p:extLst>
      <p:ext uri="{BB962C8B-B14F-4D97-AF65-F5344CB8AC3E}">
        <p14:creationId xmlns:p14="http://schemas.microsoft.com/office/powerpoint/2010/main" val="918327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Balance</a:t>
            </a:r>
            <a:r>
              <a:rPr lang="en-US" baseline="0" dirty="0" smtClean="0"/>
              <a:t> of Whole Language and Phonics?</a:t>
            </a:r>
            <a:endParaRPr lang="en-US" dirty="0"/>
          </a:p>
        </p:txBody>
      </p:sp>
      <p:sp>
        <p:nvSpPr>
          <p:cNvPr id="4" name="Slide Number Placeholder 3"/>
          <p:cNvSpPr>
            <a:spLocks noGrp="1"/>
          </p:cNvSpPr>
          <p:nvPr>
            <p:ph type="sldNum" sz="quarter" idx="10"/>
          </p:nvPr>
        </p:nvSpPr>
        <p:spPr/>
        <p:txBody>
          <a:bodyPr/>
          <a:lstStyle/>
          <a:p>
            <a:fld id="{74BD65F8-B91C-43D5-A37D-A13C6C810FE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47920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BD65F8-B91C-43D5-A37D-A13C6C810FED}"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202B0-663F-4EF8-93A6-46F98AFFF53D}"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67588" name="Slide Number Placeholder 3"/>
          <p:cNvSpPr>
            <a:spLocks noGrp="1"/>
          </p:cNvSpPr>
          <p:nvPr>
            <p:ph type="sldNum" sz="quarter" idx="5"/>
          </p:nvPr>
        </p:nvSpPr>
        <p:spPr>
          <a:noFill/>
        </p:spPr>
        <p:txBody>
          <a:bodyPr/>
          <a:lstStyle/>
          <a:p>
            <a:fld id="{CBC6ABE2-5756-490C-96EB-C4101CF7A27D}" type="slidenum">
              <a:rPr lang="en-US" smtClean="0">
                <a:solidFill>
                  <a:prstClr val="black"/>
                </a:solidFill>
                <a:latin typeface="Arial" pitchFamily="34" charset="0"/>
                <a:cs typeface="Arial" pitchFamily="34" charset="0"/>
              </a:rPr>
              <a:pPr/>
              <a:t>18</a:t>
            </a:fld>
            <a:endParaRPr lang="en-US" smtClean="0">
              <a:solidFill>
                <a:prstClr val="black"/>
              </a:solidFill>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69636" name="Slide Number Placeholder 3"/>
          <p:cNvSpPr>
            <a:spLocks noGrp="1"/>
          </p:cNvSpPr>
          <p:nvPr>
            <p:ph type="sldNum" sz="quarter" idx="5"/>
          </p:nvPr>
        </p:nvSpPr>
        <p:spPr>
          <a:noFill/>
        </p:spPr>
        <p:txBody>
          <a:bodyPr/>
          <a:lstStyle/>
          <a:p>
            <a:fld id="{F1EA5503-0599-4C25-9333-C60D3DDE438D}" type="slidenum">
              <a:rPr lang="en-US" smtClean="0">
                <a:solidFill>
                  <a:prstClr val="black"/>
                </a:solidFill>
                <a:latin typeface="Arial" pitchFamily="34" charset="0"/>
                <a:cs typeface="Arial" pitchFamily="34" charset="0"/>
              </a:rPr>
              <a:pPr/>
              <a:t>19</a:t>
            </a:fld>
            <a:endParaRPr lang="en-US" smtClean="0">
              <a:solidFill>
                <a:prstClr val="black"/>
              </a:solidFill>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BD65F8-B91C-43D5-A37D-A13C6C810FED}"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Reading complex texts</a:t>
            </a:r>
            <a:r>
              <a:rPr lang="en-US" dirty="0" smtClean="0"/>
              <a:t>: This requires students to read and comprehend a range of grade-level complex texts, including texts from the domains of ELA, science, history/social studies, technical subjects, and the arts. Because vocabulary is a critical component of reading comprehension, it will be assessed in the context of reading passages. Both close, analytic reading and comparing and synthesizing ideas across texts are expected. Students will read short passages (a few paragraphs long) and longer or extended passages (several pages long by the time students are in high school). Nonetheless, the length of texts is less important than the focus on student engagement with appropriately complex, literary, and content rich texts to build deep knowledge about a topic (or unit of study). </a:t>
            </a:r>
          </a:p>
          <a:p>
            <a:endParaRPr lang="en-US" b="0" u="none" dirty="0" smtClean="0"/>
          </a:p>
          <a:p>
            <a:r>
              <a:rPr lang="en-US" b="1" u="sng" dirty="0" smtClean="0"/>
              <a:t>Writing </a:t>
            </a:r>
            <a:r>
              <a:rPr lang="en-US" dirty="0" smtClean="0"/>
              <a:t>effectively when using and/or analyzing sources: This requires students to demonstrate the interrelated literacy skills of reading carefully and closely; gathering evidence to support an explanation, summary, claim, or comparison about what is read; and analyzing, integrating, and </a:t>
            </a:r>
          </a:p>
          <a:p>
            <a:r>
              <a:rPr lang="en-US" dirty="0" smtClean="0"/>
              <a:t>presenting the supporting evidence in writing. Additionally, when using sources, students also demonstrate understanding when writing narrative descriptions of events and procedures as well as writing about experiences based on what is read. Both require students to demonstrate their understanding gained from reading skillfully and closely through cogent and coherent writing. </a:t>
            </a:r>
          </a:p>
          <a:p>
            <a:endParaRPr lang="en-US" b="0" u="none" dirty="0" smtClean="0"/>
          </a:p>
          <a:p>
            <a:r>
              <a:rPr lang="en-US" b="1" u="sng" dirty="0" smtClean="0"/>
              <a:t>Conducting and reporting on research</a:t>
            </a:r>
            <a:r>
              <a:rPr lang="en-US" dirty="0" smtClean="0"/>
              <a:t>: This expands on “writing effectively when analyzing sources” to require students to demonstrate their ability to gather resources, evaluate their relevance, and report on information and ideas they have investigated (i.e., conducting research to answer questions or to solve problems). </a:t>
            </a:r>
          </a:p>
          <a:p>
            <a:endParaRPr lang="en-US" b="0" u="none" dirty="0" smtClean="0"/>
          </a:p>
          <a:p>
            <a:r>
              <a:rPr lang="en-US" b="1" u="sng" dirty="0" smtClean="0"/>
              <a:t>Speaking and listening</a:t>
            </a:r>
            <a:r>
              <a:rPr lang="en-US" dirty="0" smtClean="0"/>
              <a:t>: This requires students to demonstrate a range of interactive oral communication and interpersonal skills, including (but not limited to) skills necessary for making formal presentations, working collaboratively, sharing findings, and listening carefully to the ideas of others. </a:t>
            </a:r>
          </a:p>
          <a:p>
            <a:endParaRPr lang="en-US" b="0" u="none" dirty="0" smtClean="0"/>
          </a:p>
          <a:p>
            <a:r>
              <a:rPr lang="en-US" b="1" u="sng" dirty="0" smtClean="0"/>
              <a:t>Language use for reading, writing, and speaking</a:t>
            </a:r>
            <a:r>
              <a:rPr lang="en-US" dirty="0" smtClean="0"/>
              <a:t>: This requires students to have a strong command of grammar and spoken and written academic English.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BC202B0-663F-4EF8-93A6-46F98AFFF53D}"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chart is meant to illustrate and provide context for the standards </a:t>
            </a:r>
            <a:r>
              <a:rPr lang="en-US" b="1" i="1" dirty="0" smtClean="0"/>
              <a:t>but not replace the standards themselves</a:t>
            </a:r>
            <a:endParaRPr lang="en-US" dirty="0"/>
          </a:p>
        </p:txBody>
      </p:sp>
      <p:sp>
        <p:nvSpPr>
          <p:cNvPr id="4" name="Slide Number Placeholder 3"/>
          <p:cNvSpPr>
            <a:spLocks noGrp="1"/>
          </p:cNvSpPr>
          <p:nvPr>
            <p:ph type="sldNum" sz="quarter" idx="10"/>
          </p:nvPr>
        </p:nvSpPr>
        <p:spPr/>
        <p:txBody>
          <a:bodyPr/>
          <a:lstStyle/>
          <a:p>
            <a:fld id="{FBC202B0-663F-4EF8-93A6-46F98AFFF53D}"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BD65F8-B91C-43D5-A37D-A13C6C810FED}"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dirty="0" smtClean="0"/>
              <a:t>Roadmap:  if we know where we are going (assessment), and what has to get done/ what we need to have to get there (knowledge, skills), then we better know HOW to get students there</a:t>
            </a:r>
          </a:p>
        </p:txBody>
      </p:sp>
      <p:sp>
        <p:nvSpPr>
          <p:cNvPr id="44036" name="Slide Number Placeholder 3"/>
          <p:cNvSpPr>
            <a:spLocks noGrp="1"/>
          </p:cNvSpPr>
          <p:nvPr>
            <p:ph type="sldNum" sz="quarter" idx="5"/>
          </p:nvPr>
        </p:nvSpPr>
        <p:spPr>
          <a:noFill/>
        </p:spPr>
        <p:txBody>
          <a:bodyPr/>
          <a:lstStyle/>
          <a:p>
            <a:fld id="{1074B23E-B9C9-4ACF-A5D0-C425252216B2}" type="slidenum">
              <a:rPr lang="en-US" smtClean="0">
                <a:solidFill>
                  <a:prstClr val="black"/>
                </a:solidFill>
              </a:rPr>
              <a:pPr/>
              <a:t>3</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4320" indent="-274320" eaLnBrk="1" fontAlgn="auto" hangingPunct="1">
              <a:lnSpc>
                <a:spcPct val="90000"/>
              </a:lnSpc>
              <a:spcAft>
                <a:spcPts val="0"/>
              </a:spcAft>
              <a:buClr>
                <a:schemeClr val="accent3"/>
              </a:buClr>
              <a:buFont typeface="Wingdings" pitchFamily="2" charset="2"/>
              <a:buNone/>
              <a:defRPr/>
            </a:pPr>
            <a:r>
              <a:rPr lang="en-US" sz="1200" dirty="0" smtClean="0">
                <a:latin typeface="Calibri" pitchFamily="34" charset="0"/>
                <a:cs typeface="Calibri" pitchFamily="34" charset="0"/>
              </a:rPr>
              <a:t>Rationale for balanced literacy framework</a:t>
            </a:r>
          </a:p>
          <a:p>
            <a:pPr marL="274320" indent="-274320" eaLnBrk="1" fontAlgn="auto" hangingPunct="1">
              <a:lnSpc>
                <a:spcPct val="90000"/>
              </a:lnSpc>
              <a:spcAft>
                <a:spcPts val="0"/>
              </a:spcAft>
              <a:buClr>
                <a:schemeClr val="accent3"/>
              </a:buClr>
              <a:buFont typeface="Wingdings" pitchFamily="2" charset="2"/>
              <a:buNone/>
              <a:defRPr/>
            </a:pPr>
            <a:endParaRPr lang="en-US" sz="1200" dirty="0" smtClean="0">
              <a:latin typeface="Calibri" pitchFamily="34" charset="0"/>
              <a:cs typeface="Calibri" pitchFamily="34" charset="0"/>
            </a:endParaRPr>
          </a:p>
          <a:p>
            <a:pPr marL="274320" indent="-274320" eaLnBrk="1" fontAlgn="auto" hangingPunct="1">
              <a:lnSpc>
                <a:spcPct val="90000"/>
              </a:lnSpc>
              <a:spcAft>
                <a:spcPts val="0"/>
              </a:spcAft>
              <a:buClr>
                <a:schemeClr val="accent3"/>
              </a:buClr>
              <a:buFont typeface="Wingdings" pitchFamily="2" charset="2"/>
              <a:buChar char="§"/>
              <a:defRPr/>
            </a:pPr>
            <a:r>
              <a:rPr lang="en-US" sz="1200" dirty="0" smtClean="0">
                <a:latin typeface="Calibri" pitchFamily="34" charset="0"/>
                <a:cs typeface="Calibri" pitchFamily="34" charset="0"/>
              </a:rPr>
              <a:t>Students  represent a range of </a:t>
            </a:r>
            <a:r>
              <a:rPr lang="en-US" sz="1200" b="1" dirty="0" smtClean="0">
                <a:latin typeface="Calibri" pitchFamily="34" charset="0"/>
                <a:cs typeface="Calibri" pitchFamily="34" charset="0"/>
              </a:rPr>
              <a:t>multiple  reading levels</a:t>
            </a:r>
            <a:r>
              <a:rPr lang="en-US" sz="1200" dirty="0" smtClean="0">
                <a:latin typeface="Calibri" pitchFamily="34" charset="0"/>
                <a:cs typeface="Calibri" pitchFamily="34" charset="0"/>
              </a:rPr>
              <a:t>, with varying literacy needs.</a:t>
            </a:r>
          </a:p>
          <a:p>
            <a:pPr marL="274320" indent="-274320" eaLnBrk="1" fontAlgn="auto" hangingPunct="1">
              <a:lnSpc>
                <a:spcPct val="90000"/>
              </a:lnSpc>
              <a:spcAft>
                <a:spcPts val="0"/>
              </a:spcAft>
              <a:buClr>
                <a:schemeClr val="accent3"/>
              </a:buClr>
              <a:buFont typeface="Wingdings" pitchFamily="2" charset="2"/>
              <a:buChar char="§"/>
              <a:defRPr/>
            </a:pPr>
            <a:endParaRPr lang="en-US" sz="1200" dirty="0" smtClean="0">
              <a:latin typeface="Calibri" pitchFamily="34" charset="0"/>
              <a:cs typeface="Calibri" pitchFamily="34" charset="0"/>
            </a:endParaRPr>
          </a:p>
          <a:p>
            <a:pPr marL="274320" indent="-274320" eaLnBrk="1" fontAlgn="auto" hangingPunct="1">
              <a:lnSpc>
                <a:spcPct val="90000"/>
              </a:lnSpc>
              <a:spcAft>
                <a:spcPts val="0"/>
              </a:spcAft>
              <a:buClr>
                <a:schemeClr val="accent3"/>
              </a:buClr>
              <a:buFont typeface="Wingdings" pitchFamily="2" charset="2"/>
              <a:buChar char="§"/>
              <a:defRPr/>
            </a:pPr>
            <a:r>
              <a:rPr lang="en-US" sz="1200" dirty="0" smtClean="0">
                <a:latin typeface="Calibri" pitchFamily="34" charset="0"/>
                <a:cs typeface="Calibri" pitchFamily="34" charset="0"/>
              </a:rPr>
              <a:t>It is important to provide students with the right balance of </a:t>
            </a:r>
            <a:r>
              <a:rPr lang="en-US" sz="1200" b="1" dirty="0" smtClean="0">
                <a:latin typeface="Calibri" pitchFamily="34" charset="0"/>
                <a:cs typeface="Calibri" pitchFamily="34" charset="0"/>
              </a:rPr>
              <a:t>language, word study, fluency, reading accuracy,  comprehension, and writing instruction each day</a:t>
            </a:r>
            <a:r>
              <a:rPr lang="en-US" sz="1200" dirty="0" smtClean="0">
                <a:latin typeface="Calibri" pitchFamily="34" charset="0"/>
                <a:cs typeface="Calibri" pitchFamily="34" charset="0"/>
              </a:rPr>
              <a:t>.</a:t>
            </a:r>
          </a:p>
          <a:p>
            <a:pPr marL="274320" indent="-274320" eaLnBrk="1" fontAlgn="auto" hangingPunct="1">
              <a:lnSpc>
                <a:spcPct val="90000"/>
              </a:lnSpc>
              <a:spcAft>
                <a:spcPts val="0"/>
              </a:spcAft>
              <a:buClr>
                <a:schemeClr val="accent3"/>
              </a:buClr>
              <a:buFont typeface="Wingdings" pitchFamily="2" charset="2"/>
              <a:buChar char="§"/>
              <a:defRPr/>
            </a:pPr>
            <a:endParaRPr lang="en-US" sz="1200" dirty="0" smtClean="0">
              <a:latin typeface="Calibri" pitchFamily="34" charset="0"/>
              <a:cs typeface="Calibri" pitchFamily="34" charset="0"/>
            </a:endParaRPr>
          </a:p>
          <a:p>
            <a:pPr marL="274320" indent="-274320" eaLnBrk="1" fontAlgn="auto" hangingPunct="1">
              <a:lnSpc>
                <a:spcPct val="90000"/>
              </a:lnSpc>
              <a:spcAft>
                <a:spcPts val="0"/>
              </a:spcAft>
              <a:buClr>
                <a:schemeClr val="accent3"/>
              </a:buClr>
              <a:buFont typeface="Wingdings" pitchFamily="2" charset="2"/>
              <a:buChar char="§"/>
              <a:defRPr/>
            </a:pPr>
            <a:r>
              <a:rPr lang="en-US" sz="1200" dirty="0" smtClean="0">
                <a:latin typeface="Calibri" pitchFamily="34" charset="0"/>
                <a:cs typeface="Calibri" pitchFamily="34" charset="0"/>
              </a:rPr>
              <a:t>Margaret Mooney says balanced literacy can be achieved by (1) </a:t>
            </a:r>
            <a:r>
              <a:rPr lang="en-US" dirty="0" smtClean="0"/>
              <a:t>reading </a:t>
            </a:r>
            <a:r>
              <a:rPr lang="en-US" b="1" dirty="0" smtClean="0"/>
              <a:t>to</a:t>
            </a:r>
            <a:r>
              <a:rPr lang="en-US" dirty="0" smtClean="0"/>
              <a:t> children daily, (2)</a:t>
            </a:r>
            <a:r>
              <a:rPr lang="en-US" baseline="0" dirty="0" smtClean="0"/>
              <a:t> </a:t>
            </a:r>
            <a:r>
              <a:rPr lang="en-US" dirty="0" smtClean="0"/>
              <a:t>reading </a:t>
            </a:r>
            <a:r>
              <a:rPr lang="en-US" b="1" dirty="0" smtClean="0"/>
              <a:t>with</a:t>
            </a:r>
            <a:r>
              <a:rPr lang="en-US" dirty="0" smtClean="0"/>
              <a:t> children (shared reading and guided reading), and (3) reading </a:t>
            </a:r>
            <a:r>
              <a:rPr lang="en-US" b="1" dirty="0" smtClean="0"/>
              <a:t>by</a:t>
            </a:r>
            <a:r>
              <a:rPr lang="en-US" dirty="0" smtClean="0"/>
              <a:t> children (independent reading such as in literature circles). </a:t>
            </a:r>
            <a:endParaRPr lang="en-US" sz="1200" dirty="0" smtClean="0">
              <a:latin typeface="Calibri" pitchFamily="34" charset="0"/>
              <a:cs typeface="Calibri" pitchFamily="34" charset="0"/>
            </a:endParaRPr>
          </a:p>
          <a:p>
            <a:pPr marL="274320" indent="-274320" eaLnBrk="1" fontAlgn="auto" hangingPunct="1">
              <a:lnSpc>
                <a:spcPct val="90000"/>
              </a:lnSpc>
              <a:spcAft>
                <a:spcPts val="0"/>
              </a:spcAft>
              <a:buClr>
                <a:schemeClr val="accent3"/>
              </a:buClr>
              <a:buFont typeface="Wingdings" pitchFamily="2" charset="2"/>
              <a:buChar char="§"/>
              <a:defRPr/>
            </a:pPr>
            <a:endParaRPr lang="en-US" sz="1200" dirty="0" smtClean="0">
              <a:latin typeface="Calibri" pitchFamily="34" charset="0"/>
              <a:cs typeface="Calibri" pitchFamily="34" charset="0"/>
            </a:endParaRPr>
          </a:p>
          <a:p>
            <a:pPr marL="274320" indent="-274320" eaLnBrk="1" fontAlgn="auto" hangingPunct="1">
              <a:lnSpc>
                <a:spcPct val="90000"/>
              </a:lnSpc>
              <a:spcAft>
                <a:spcPts val="0"/>
              </a:spcAft>
              <a:buClr>
                <a:schemeClr val="accent3"/>
              </a:buClr>
              <a:buFont typeface="Wingdings" pitchFamily="2" charset="2"/>
              <a:buChar char="§"/>
              <a:defRPr/>
            </a:pPr>
            <a:r>
              <a:rPr lang="en-US" sz="1200" dirty="0" smtClean="0">
                <a:latin typeface="Calibri" pitchFamily="34" charset="0"/>
                <a:cs typeface="Calibri" pitchFamily="34" charset="0"/>
              </a:rPr>
              <a:t>Reading researcher, Richard </a:t>
            </a:r>
            <a:r>
              <a:rPr lang="en-US" sz="1200" dirty="0" err="1" smtClean="0">
                <a:latin typeface="Calibri" pitchFamily="34" charset="0"/>
                <a:cs typeface="Calibri" pitchFamily="34" charset="0"/>
              </a:rPr>
              <a:t>Allington</a:t>
            </a:r>
            <a:r>
              <a:rPr lang="en-US" sz="1200" dirty="0" smtClean="0">
                <a:latin typeface="Calibri" pitchFamily="34" charset="0"/>
                <a:cs typeface="Calibri" pitchFamily="34" charset="0"/>
              </a:rPr>
              <a:t>, suggests that when struggling readers are provided with </a:t>
            </a:r>
            <a:r>
              <a:rPr lang="en-US" sz="1200" b="1" dirty="0" smtClean="0">
                <a:latin typeface="Calibri" pitchFamily="34" charset="0"/>
                <a:cs typeface="Calibri" pitchFamily="34" charset="0"/>
              </a:rPr>
              <a:t>instruction at the point of need using instructional &amp; independent leveled texts throughout the school day,</a:t>
            </a:r>
            <a:r>
              <a:rPr lang="en-US" sz="1200" dirty="0" smtClean="0">
                <a:latin typeface="Calibri" pitchFamily="34" charset="0"/>
                <a:cs typeface="Calibri" pitchFamily="34" charset="0"/>
              </a:rPr>
              <a:t> an overwhelming amount of data indicates a greater opportunity of </a:t>
            </a:r>
            <a:r>
              <a:rPr lang="en-US" sz="1200" b="1" dirty="0" smtClean="0">
                <a:latin typeface="Calibri" pitchFamily="34" charset="0"/>
                <a:cs typeface="Calibri" pitchFamily="34" charset="0"/>
              </a:rPr>
              <a:t>closing the achievement gap</a:t>
            </a:r>
            <a:r>
              <a:rPr lang="en-US" sz="1200" dirty="0" smtClean="0">
                <a:latin typeface="Calibri" pitchFamily="34" charset="0"/>
                <a:cs typeface="Calibri" pitchFamily="34" charset="0"/>
              </a:rPr>
              <a:t>.</a:t>
            </a:r>
            <a:endParaRPr lang="en-US" dirty="0"/>
          </a:p>
        </p:txBody>
      </p:sp>
      <p:sp>
        <p:nvSpPr>
          <p:cNvPr id="4" name="Slide Number Placeholder 3"/>
          <p:cNvSpPr>
            <a:spLocks noGrp="1"/>
          </p:cNvSpPr>
          <p:nvPr>
            <p:ph type="sldNum" sz="quarter" idx="10"/>
          </p:nvPr>
        </p:nvSpPr>
        <p:spPr/>
        <p:txBody>
          <a:bodyPr/>
          <a:lstStyle/>
          <a:p>
            <a:fld id="{FBC202B0-663F-4EF8-93A6-46F98AFFF53D}"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C202B0-663F-4EF8-93A6-46F98AFFF53D}"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BD65F8-B91C-43D5-A37D-A13C6C810FED}"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8</a:t>
            </a:r>
            <a:r>
              <a:rPr lang="en-US" baseline="30000" dirty="0" smtClean="0"/>
              <a:t>th</a:t>
            </a:r>
            <a:r>
              <a:rPr lang="en-US" dirty="0" smtClean="0"/>
              <a:t> and 10</a:t>
            </a:r>
            <a:r>
              <a:rPr lang="en-US" baseline="30000" dirty="0" smtClean="0"/>
              <a:t>th</a:t>
            </a:r>
            <a:r>
              <a:rPr lang="en-US" dirty="0" smtClean="0"/>
              <a:t> graders on track for college level reading then  gr. 11-12</a:t>
            </a:r>
            <a:r>
              <a:rPr lang="en-US" baseline="30000" dirty="0" smtClean="0"/>
              <a:t>th</a:t>
            </a:r>
            <a:r>
              <a:rPr lang="en-US" dirty="0" smtClean="0"/>
              <a:t> graders (ACT 2006 Reading between the lines)</a:t>
            </a:r>
          </a:p>
          <a:p>
            <a:endParaRPr lang="en-US" dirty="0" smtClean="0"/>
          </a:p>
          <a:p>
            <a:r>
              <a:rPr lang="en-US" dirty="0" smtClean="0"/>
              <a:t>College profs assign more periodical reading than HS teachers (</a:t>
            </a:r>
            <a:r>
              <a:rPr lang="en-US" dirty="0" err="1" smtClean="0"/>
              <a:t>milewski</a:t>
            </a:r>
            <a:r>
              <a:rPr lang="en-US" dirty="0" smtClean="0"/>
              <a:t>, Johnson, Glazer, and Kubota 2005</a:t>
            </a:r>
          </a:p>
          <a:p>
            <a:endParaRPr lang="en-US" dirty="0" smtClean="0"/>
          </a:p>
          <a:p>
            <a:r>
              <a:rPr lang="en-US" dirty="0" smtClean="0"/>
              <a:t>Difficulty of scientific journals and </a:t>
            </a:r>
            <a:r>
              <a:rPr lang="en-US" dirty="0" err="1" smtClean="0"/>
              <a:t>mags</a:t>
            </a:r>
            <a:r>
              <a:rPr lang="en-US" dirty="0" smtClean="0"/>
              <a:t> increased from 19340 to 1990  (</a:t>
            </a:r>
            <a:r>
              <a:rPr lang="en-US" dirty="0" err="1" smtClean="0"/>
              <a:t>hayes</a:t>
            </a:r>
            <a:r>
              <a:rPr lang="en-US" dirty="0" smtClean="0"/>
              <a:t> and ward, 1992)</a:t>
            </a:r>
          </a:p>
          <a:p>
            <a:endParaRPr lang="en-US" dirty="0" smtClean="0"/>
          </a:p>
          <a:p>
            <a:r>
              <a:rPr lang="en-US" dirty="0" smtClean="0"/>
              <a:t>K-12 reading texts have actually trended downward in difficulty in last half century (ELA CCSS appendix A p 2</a:t>
            </a:r>
          </a:p>
          <a:p>
            <a:pPr>
              <a:buFont typeface="Arial" pitchFamily="34" charset="0"/>
              <a:buChar char="•"/>
            </a:pPr>
            <a:r>
              <a:rPr lang="en-US" dirty="0" smtClean="0"/>
              <a:t> decrease from 1963 to 1975 in difficulty of gr. 1, 6, and 11 texts (</a:t>
            </a:r>
            <a:r>
              <a:rPr lang="en-US" dirty="0" err="1" smtClean="0"/>
              <a:t>chall</a:t>
            </a:r>
            <a:r>
              <a:rPr lang="en-US" dirty="0" smtClean="0"/>
              <a:t>, </a:t>
            </a:r>
            <a:r>
              <a:rPr lang="en-US" dirty="0" err="1" smtClean="0"/>
              <a:t>conrad</a:t>
            </a:r>
            <a:r>
              <a:rPr lang="en-US" dirty="0" smtClean="0"/>
              <a:t> and </a:t>
            </a:r>
            <a:r>
              <a:rPr lang="en-US" dirty="0" err="1" smtClean="0"/>
              <a:t>harris</a:t>
            </a:r>
            <a:r>
              <a:rPr lang="en-US" dirty="0" smtClean="0"/>
              <a:t> 1977)</a:t>
            </a:r>
          </a:p>
          <a:p>
            <a:pPr>
              <a:buFont typeface="Arial" pitchFamily="34" charset="0"/>
              <a:buChar char="•"/>
            </a:pPr>
            <a:r>
              <a:rPr lang="en-US" dirty="0" smtClean="0"/>
              <a:t>Decline in </a:t>
            </a:r>
            <a:r>
              <a:rPr lang="en-US" dirty="0" err="1" smtClean="0"/>
              <a:t>sentencelength</a:t>
            </a:r>
            <a:r>
              <a:rPr lang="en-US" dirty="0" smtClean="0"/>
              <a:t> and </a:t>
            </a:r>
            <a:r>
              <a:rPr lang="en-US" dirty="0" err="1" smtClean="0"/>
              <a:t>vocab</a:t>
            </a:r>
            <a:r>
              <a:rPr lang="en-US" dirty="0" smtClean="0"/>
              <a:t> in reading texts (</a:t>
            </a:r>
            <a:r>
              <a:rPr lang="en-US" dirty="0" err="1" smtClean="0"/>
              <a:t>hayes</a:t>
            </a:r>
            <a:r>
              <a:rPr lang="en-US" dirty="0" smtClean="0"/>
              <a:t>, </a:t>
            </a:r>
            <a:r>
              <a:rPr lang="en-US" dirty="0" err="1" smtClean="0"/>
              <a:t>wolfer</a:t>
            </a:r>
            <a:r>
              <a:rPr lang="en-US" dirty="0" smtClean="0"/>
              <a:t> and </a:t>
            </a:r>
            <a:r>
              <a:rPr lang="en-US" dirty="0" err="1" smtClean="0"/>
              <a:t>wolfe</a:t>
            </a:r>
            <a:r>
              <a:rPr lang="en-US" dirty="0" smtClean="0"/>
              <a:t> 1996)</a:t>
            </a:r>
            <a:endParaRPr lang="en-US" dirty="0"/>
          </a:p>
        </p:txBody>
      </p:sp>
      <p:sp>
        <p:nvSpPr>
          <p:cNvPr id="4" name="Slide Number Placeholder 3"/>
          <p:cNvSpPr>
            <a:spLocks noGrp="1"/>
          </p:cNvSpPr>
          <p:nvPr>
            <p:ph type="sldNum" sz="quarter" idx="10"/>
          </p:nvPr>
        </p:nvSpPr>
        <p:spPr/>
        <p:txBody>
          <a:bodyPr/>
          <a:lstStyle/>
          <a:p>
            <a:pPr>
              <a:defRPr/>
            </a:pPr>
            <a:fld id="{E7AB3F1F-FCA4-47F0-8F87-45AA7F774E4B}"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202B0-663F-4EF8-93A6-46F98AFFF53D}"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202B0-663F-4EF8-93A6-46F98AFFF53D}"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B3F1F-FCA4-47F0-8F87-45AA7F774E4B}" type="slidenum">
              <a:rPr lang="en-US" smtClean="0">
                <a:solidFill>
                  <a:prstClr val="black"/>
                </a:solidFill>
              </a:rPr>
              <a:pPr>
                <a:def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23B77820-560B-41D2-B345-A4668AA411A8}" type="datetimeFigureOut">
              <a:rPr lang="en-US" smtClean="0"/>
              <a:t>9/3/2014</a:t>
            </a:fld>
            <a:endParaRPr lang="en-US"/>
          </a:p>
        </p:txBody>
      </p:sp>
      <p:sp>
        <p:nvSpPr>
          <p:cNvPr id="23" name="Slide Number Placeholder 22"/>
          <p:cNvSpPr>
            <a:spLocks noGrp="1"/>
          </p:cNvSpPr>
          <p:nvPr>
            <p:ph type="sldNum" sz="quarter" idx="11"/>
          </p:nvPr>
        </p:nvSpPr>
        <p:spPr/>
        <p:txBody>
          <a:bodyPr/>
          <a:lstStyle/>
          <a:p>
            <a:fld id="{F9710498-14D5-4ACD-AB7F-76B537AB6136}"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77820-560B-41D2-B345-A4668AA411A8}"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10498-14D5-4ACD-AB7F-76B537AB61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77820-560B-41D2-B345-A4668AA411A8}"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10498-14D5-4ACD-AB7F-76B537AB61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3B77820-560B-41D2-B345-A4668AA411A8}" type="datetimeFigureOut">
              <a:rPr lang="en-US" smtClean="0"/>
              <a:t>9/3/2014</a:t>
            </a:fld>
            <a:endParaRPr lang="en-US"/>
          </a:p>
        </p:txBody>
      </p:sp>
      <p:sp>
        <p:nvSpPr>
          <p:cNvPr id="19" name="Slide Number Placeholder 18"/>
          <p:cNvSpPr>
            <a:spLocks noGrp="1"/>
          </p:cNvSpPr>
          <p:nvPr>
            <p:ph type="sldNum" sz="quarter" idx="15"/>
          </p:nvPr>
        </p:nvSpPr>
        <p:spPr/>
        <p:txBody>
          <a:bodyPr/>
          <a:lstStyle/>
          <a:p>
            <a:fld id="{F9710498-14D5-4ACD-AB7F-76B537AB6136}"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23B77820-560B-41D2-B345-A4668AA411A8}" type="datetimeFigureOut">
              <a:rPr lang="en-US" smtClean="0"/>
              <a:t>9/3/2014</a:t>
            </a:fld>
            <a:endParaRPr lang="en-US"/>
          </a:p>
        </p:txBody>
      </p:sp>
      <p:sp>
        <p:nvSpPr>
          <p:cNvPr id="20" name="Slide Number Placeholder 19"/>
          <p:cNvSpPr>
            <a:spLocks noGrp="1"/>
          </p:cNvSpPr>
          <p:nvPr>
            <p:ph type="sldNum" sz="quarter" idx="11"/>
          </p:nvPr>
        </p:nvSpPr>
        <p:spPr/>
        <p:txBody>
          <a:bodyPr/>
          <a:lstStyle/>
          <a:p>
            <a:fld id="{F9710498-14D5-4ACD-AB7F-76B537AB6136}"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23B77820-560B-41D2-B345-A4668AA411A8}" type="datetimeFigureOut">
              <a:rPr lang="en-US" smtClean="0"/>
              <a:t>9/3/2014</a:t>
            </a:fld>
            <a:endParaRPr lang="en-US"/>
          </a:p>
        </p:txBody>
      </p:sp>
      <p:sp>
        <p:nvSpPr>
          <p:cNvPr id="25" name="Slide Number Placeholder 24"/>
          <p:cNvSpPr>
            <a:spLocks noGrp="1"/>
          </p:cNvSpPr>
          <p:nvPr>
            <p:ph type="sldNum" sz="quarter" idx="16"/>
          </p:nvPr>
        </p:nvSpPr>
        <p:spPr/>
        <p:txBody>
          <a:bodyPr/>
          <a:lstStyle/>
          <a:p>
            <a:fld id="{F9710498-14D5-4ACD-AB7F-76B537AB6136}"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23B77820-560B-41D2-B345-A4668AA411A8}" type="datetimeFigureOut">
              <a:rPr lang="en-US" smtClean="0"/>
              <a:t>9/3/2014</a:t>
            </a:fld>
            <a:endParaRPr lang="en-US"/>
          </a:p>
        </p:txBody>
      </p:sp>
      <p:sp>
        <p:nvSpPr>
          <p:cNvPr id="24" name="Slide Number Placeholder 23"/>
          <p:cNvSpPr>
            <a:spLocks noGrp="1"/>
          </p:cNvSpPr>
          <p:nvPr>
            <p:ph type="sldNum" sz="quarter" idx="17"/>
          </p:nvPr>
        </p:nvSpPr>
        <p:spPr/>
        <p:txBody>
          <a:bodyPr/>
          <a:lstStyle/>
          <a:p>
            <a:fld id="{F9710498-14D5-4ACD-AB7F-76B537AB6136}"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23B77820-560B-41D2-B345-A4668AA411A8}" type="datetimeFigureOut">
              <a:rPr lang="en-US" smtClean="0"/>
              <a:t>9/3/2014</a:t>
            </a:fld>
            <a:endParaRPr lang="en-US"/>
          </a:p>
        </p:txBody>
      </p:sp>
      <p:sp>
        <p:nvSpPr>
          <p:cNvPr id="14" name="Slide Number Placeholder 13"/>
          <p:cNvSpPr>
            <a:spLocks noGrp="1"/>
          </p:cNvSpPr>
          <p:nvPr>
            <p:ph type="sldNum" sz="quarter" idx="11"/>
          </p:nvPr>
        </p:nvSpPr>
        <p:spPr/>
        <p:txBody>
          <a:bodyPr/>
          <a:lstStyle/>
          <a:p>
            <a:fld id="{F9710498-14D5-4ACD-AB7F-76B537AB6136}"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3B77820-560B-41D2-B345-A4668AA411A8}" type="datetimeFigureOut">
              <a:rPr lang="en-US" smtClean="0"/>
              <a:t>9/3/2014</a:t>
            </a:fld>
            <a:endParaRPr lang="en-US"/>
          </a:p>
        </p:txBody>
      </p:sp>
      <p:sp>
        <p:nvSpPr>
          <p:cNvPr id="12" name="Slide Number Placeholder 11"/>
          <p:cNvSpPr>
            <a:spLocks noGrp="1"/>
          </p:cNvSpPr>
          <p:nvPr>
            <p:ph type="sldNum" sz="quarter" idx="11"/>
          </p:nvPr>
        </p:nvSpPr>
        <p:spPr/>
        <p:txBody>
          <a:bodyPr/>
          <a:lstStyle/>
          <a:p>
            <a:fld id="{F9710498-14D5-4ACD-AB7F-76B537AB6136}"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23B77820-560B-41D2-B345-A4668AA411A8}" type="datetimeFigureOut">
              <a:rPr lang="en-US" smtClean="0"/>
              <a:t>9/3/2014</a:t>
            </a:fld>
            <a:endParaRPr lang="en-US"/>
          </a:p>
        </p:txBody>
      </p:sp>
      <p:sp>
        <p:nvSpPr>
          <p:cNvPr id="18" name="Slide Number Placeholder 17"/>
          <p:cNvSpPr>
            <a:spLocks noGrp="1"/>
          </p:cNvSpPr>
          <p:nvPr>
            <p:ph type="sldNum" sz="quarter" idx="16"/>
          </p:nvPr>
        </p:nvSpPr>
        <p:spPr/>
        <p:txBody>
          <a:bodyPr/>
          <a:lstStyle/>
          <a:p>
            <a:fld id="{F9710498-14D5-4ACD-AB7F-76B537AB6136}"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23B77820-560B-41D2-B345-A4668AA411A8}" type="datetimeFigureOut">
              <a:rPr lang="en-US" smtClean="0"/>
              <a:t>9/3/2014</a:t>
            </a:fld>
            <a:endParaRPr lang="en-US"/>
          </a:p>
        </p:txBody>
      </p:sp>
      <p:sp>
        <p:nvSpPr>
          <p:cNvPr id="20" name="Slide Number Placeholder 19"/>
          <p:cNvSpPr>
            <a:spLocks noGrp="1"/>
          </p:cNvSpPr>
          <p:nvPr>
            <p:ph type="sldNum" sz="quarter" idx="15"/>
          </p:nvPr>
        </p:nvSpPr>
        <p:spPr/>
        <p:txBody>
          <a:bodyPr/>
          <a:lstStyle/>
          <a:p>
            <a:fld id="{F9710498-14D5-4ACD-AB7F-76B537AB6136}"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23B77820-560B-41D2-B345-A4668AA411A8}" type="datetimeFigureOut">
              <a:rPr lang="en-US" smtClean="0"/>
              <a:t>9/3/2014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F9710498-14D5-4ACD-AB7F-76B537AB613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Ed4OU24Vp13XxM&amp;tbnid=kxrcay0NRFwnIM:&amp;ved=0CAUQjRw&amp;url=http://www.drlisawatson.com/essential-fatty-acids&amp;ei=sIG1UbiMLsaSqgHG44G4AQ&amp;bvm=bv.47534661,d.aWM&amp;psig=AFQjCNGzXcSSWNp4ONuAp3bnh1XAhpmOsQ&amp;ust=137093610011556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parcconline.org/mcf/ela/parcc-model-content-frameworks-browse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799" y="1447800"/>
            <a:ext cx="5560707" cy="4196596"/>
          </a:xfrm>
        </p:spPr>
      </p:pic>
      <p:sp>
        <p:nvSpPr>
          <p:cNvPr id="3" name="Title 2"/>
          <p:cNvSpPr>
            <a:spLocks noGrp="1"/>
          </p:cNvSpPr>
          <p:nvPr>
            <p:ph type="title"/>
          </p:nvPr>
        </p:nvSpPr>
        <p:spPr/>
        <p:txBody>
          <a:bodyPr/>
          <a:lstStyle/>
          <a:p>
            <a:r>
              <a:rPr lang="en-US" dirty="0" smtClean="0"/>
              <a:t>Balanced Literacy and UBD</a:t>
            </a:r>
            <a:endParaRPr lang="en-US" dirty="0"/>
          </a:p>
        </p:txBody>
      </p:sp>
    </p:spTree>
    <p:extLst>
      <p:ext uri="{BB962C8B-B14F-4D97-AF65-F5344CB8AC3E}">
        <p14:creationId xmlns:p14="http://schemas.microsoft.com/office/powerpoint/2010/main" val="1155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Writer’s Workshop</a:t>
            </a:r>
            <a:endParaRPr lang="en-US" dirty="0">
              <a:solidFill>
                <a:srgbClr val="FFC000"/>
              </a:solidFill>
            </a:endParaRPr>
          </a:p>
        </p:txBody>
      </p:sp>
      <p:sp>
        <p:nvSpPr>
          <p:cNvPr id="3" name="Content Placeholder 2"/>
          <p:cNvSpPr>
            <a:spLocks noGrp="1"/>
          </p:cNvSpPr>
          <p:nvPr>
            <p:ph sz="quarter" idx="4294967295"/>
          </p:nvPr>
        </p:nvSpPr>
        <p:spPr>
          <a:xfrm>
            <a:off x="609600" y="1600200"/>
            <a:ext cx="7620000" cy="4495800"/>
          </a:xfrm>
          <a:prstGeom prst="rect">
            <a:avLst/>
          </a:prstGeom>
        </p:spPr>
        <p:txBody>
          <a:bodyPr>
            <a:normAutofit lnSpcReduction="10000"/>
          </a:bodyPr>
          <a:lstStyle/>
          <a:p>
            <a:pPr>
              <a:buBlip>
                <a:blip r:embed="rId2"/>
              </a:buBlip>
            </a:pPr>
            <a:r>
              <a:rPr lang="en-US" sz="2800" dirty="0" smtClean="0"/>
              <a:t>Learn the craft of writing through various genres, formats, audiences, etc.</a:t>
            </a:r>
          </a:p>
          <a:p>
            <a:pPr>
              <a:buBlip>
                <a:blip r:embed="rId2"/>
              </a:buBlip>
            </a:pPr>
            <a:r>
              <a:rPr lang="en-US" sz="2800" dirty="0" smtClean="0"/>
              <a:t>Use guided writing to build skills</a:t>
            </a:r>
          </a:p>
          <a:p>
            <a:pPr>
              <a:buBlip>
                <a:blip r:embed="rId2"/>
              </a:buBlip>
            </a:pPr>
            <a:r>
              <a:rPr lang="en-US" sz="2800" dirty="0" smtClean="0"/>
              <a:t>Conduct investigations (students work independently, in pairs, or in small groups)</a:t>
            </a:r>
          </a:p>
          <a:p>
            <a:pPr>
              <a:buBlip>
                <a:blip r:embed="rId2"/>
              </a:buBlip>
            </a:pPr>
            <a:r>
              <a:rPr lang="en-US" sz="2800" dirty="0" smtClean="0"/>
              <a:t>Practice independent writing </a:t>
            </a:r>
          </a:p>
          <a:p>
            <a:pPr lvl="3">
              <a:buBlip>
                <a:blip r:embed="rId2"/>
              </a:buBlip>
            </a:pPr>
            <a:r>
              <a:rPr lang="en-US" sz="2800" dirty="0" smtClean="0"/>
              <a:t>Develops fluency</a:t>
            </a:r>
          </a:p>
          <a:p>
            <a:pPr lvl="3">
              <a:buBlip>
                <a:blip r:embed="rId2"/>
              </a:buBlip>
            </a:pPr>
            <a:r>
              <a:rPr lang="en-US" sz="2800" dirty="0" smtClean="0"/>
              <a:t>Teacher confers with individuals or small groups to provide instruction at point of need</a:t>
            </a:r>
            <a:endParaRPr lang="en-US" sz="2800" dirty="0"/>
          </a:p>
        </p:txBody>
      </p:sp>
    </p:spTree>
    <p:extLst>
      <p:ext uri="{BB962C8B-B14F-4D97-AF65-F5344CB8AC3E}">
        <p14:creationId xmlns:p14="http://schemas.microsoft.com/office/powerpoint/2010/main" val="776156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7680960" cy="838200"/>
          </a:xfrm>
        </p:spPr>
        <p:txBody>
          <a:bodyPr/>
          <a:lstStyle/>
          <a:p>
            <a:r>
              <a:rPr lang="en-US" dirty="0" smtClean="0">
                <a:solidFill>
                  <a:srgbClr val="FFC000"/>
                </a:solidFill>
              </a:rPr>
              <a:t>Language and Word Study</a:t>
            </a:r>
            <a:endParaRPr lang="en-US" dirty="0">
              <a:solidFill>
                <a:srgbClr val="FFC000"/>
              </a:solidFill>
            </a:endParaRPr>
          </a:p>
        </p:txBody>
      </p:sp>
      <p:sp>
        <p:nvSpPr>
          <p:cNvPr id="3" name="Content Placeholder 2"/>
          <p:cNvSpPr>
            <a:spLocks noGrp="1"/>
          </p:cNvSpPr>
          <p:nvPr>
            <p:ph sz="quarter" idx="4294967295"/>
          </p:nvPr>
        </p:nvSpPr>
        <p:spPr>
          <a:xfrm>
            <a:off x="612648" y="1295400"/>
            <a:ext cx="8153400" cy="5105400"/>
          </a:xfrm>
          <a:prstGeom prst="rect">
            <a:avLst/>
          </a:prstGeom>
        </p:spPr>
        <p:txBody>
          <a:bodyPr/>
          <a:lstStyle/>
          <a:p>
            <a:pPr>
              <a:buBlip>
                <a:blip r:embed="rId3"/>
              </a:buBlip>
            </a:pPr>
            <a:r>
              <a:rPr lang="en-US" sz="2800" dirty="0" smtClean="0"/>
              <a:t>Investigate language and how it works</a:t>
            </a:r>
          </a:p>
          <a:p>
            <a:pPr>
              <a:buBlip>
                <a:blip r:embed="rId3"/>
              </a:buBlip>
            </a:pPr>
            <a:endParaRPr lang="en-US" sz="2800" dirty="0" smtClean="0"/>
          </a:p>
          <a:p>
            <a:pPr>
              <a:buBlip>
                <a:blip r:embed="rId3"/>
              </a:buBlip>
            </a:pPr>
            <a:r>
              <a:rPr lang="en-US" sz="2800" dirty="0" smtClean="0"/>
              <a:t>Learn conventions of writing and grammar</a:t>
            </a:r>
          </a:p>
          <a:p>
            <a:pPr>
              <a:buBlip>
                <a:blip r:embed="rId3"/>
              </a:buBlip>
            </a:pPr>
            <a:endParaRPr lang="en-US" sz="2800" dirty="0" smtClean="0"/>
          </a:p>
          <a:p>
            <a:pPr>
              <a:buBlip>
                <a:blip r:embed="rId3"/>
              </a:buBlip>
            </a:pPr>
            <a:r>
              <a:rPr lang="en-US" sz="2800" dirty="0" smtClean="0"/>
              <a:t>Teacher read-</a:t>
            </a:r>
            <a:r>
              <a:rPr lang="en-US" sz="2800" dirty="0" err="1" smtClean="0"/>
              <a:t>alouds</a:t>
            </a:r>
            <a:r>
              <a:rPr lang="en-US" sz="2800" dirty="0" smtClean="0"/>
              <a:t> and think-</a:t>
            </a:r>
            <a:r>
              <a:rPr lang="en-US" sz="2800" dirty="0" err="1" smtClean="0"/>
              <a:t>alouds</a:t>
            </a:r>
            <a:r>
              <a:rPr lang="en-US" sz="2800" dirty="0" smtClean="0"/>
              <a:t> model conventions of language</a:t>
            </a:r>
          </a:p>
          <a:p>
            <a:pPr>
              <a:buBlip>
                <a:blip r:embed="rId3"/>
              </a:buBlip>
            </a:pPr>
            <a:endParaRPr lang="en-US" sz="2800" dirty="0" smtClean="0"/>
          </a:p>
          <a:p>
            <a:pPr>
              <a:buBlip>
                <a:blip r:embed="rId3"/>
              </a:buBlip>
            </a:pPr>
            <a:r>
              <a:rPr lang="en-US" sz="2800" dirty="0" smtClean="0"/>
              <a:t>Work on various features of words as appropriate to developmental level of students (word sorts, etc.)</a:t>
            </a:r>
            <a:endParaRPr lang="en-US" sz="2800" dirty="0"/>
          </a:p>
        </p:txBody>
      </p:sp>
    </p:spTree>
    <p:extLst>
      <p:ext uri="{BB962C8B-B14F-4D97-AF65-F5344CB8AC3E}">
        <p14:creationId xmlns:p14="http://schemas.microsoft.com/office/powerpoint/2010/main" val="374792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sz="3600" i="1" dirty="0" smtClean="0">
                <a:solidFill>
                  <a:srgbClr val="FFC000"/>
                </a:solidFill>
              </a:rPr>
              <a:t>Common Core State Standards  </a:t>
            </a:r>
            <a:r>
              <a:rPr lang="en-US" sz="3600" dirty="0" smtClean="0">
                <a:solidFill>
                  <a:srgbClr val="FFC000"/>
                </a:solidFill>
              </a:rPr>
              <a:t/>
            </a:r>
            <a:br>
              <a:rPr lang="en-US" sz="3600" dirty="0" smtClean="0">
                <a:solidFill>
                  <a:srgbClr val="FFC000"/>
                </a:solidFill>
              </a:rPr>
            </a:br>
            <a:r>
              <a:rPr lang="en-US" sz="3600" dirty="0" smtClean="0">
                <a:solidFill>
                  <a:srgbClr val="FFC000"/>
                </a:solidFill>
              </a:rPr>
              <a:t>Add Complex Texts to the Balance….Why</a:t>
            </a:r>
            <a:r>
              <a:rPr lang="en-US" sz="3600" dirty="0" smtClean="0"/>
              <a:t>?</a:t>
            </a:r>
            <a:endParaRPr lang="en-US" sz="3600" dirty="0"/>
          </a:p>
        </p:txBody>
      </p:sp>
      <p:sp>
        <p:nvSpPr>
          <p:cNvPr id="3" name="Content Placeholder 2"/>
          <p:cNvSpPr>
            <a:spLocks noGrp="1"/>
          </p:cNvSpPr>
          <p:nvPr>
            <p:ph idx="4294967295"/>
          </p:nvPr>
        </p:nvSpPr>
        <p:spPr>
          <a:xfrm>
            <a:off x="457200" y="2057400"/>
            <a:ext cx="8229600" cy="3886200"/>
          </a:xfrm>
          <a:prstGeom prst="rect">
            <a:avLst/>
          </a:prstGeom>
        </p:spPr>
        <p:txBody>
          <a:bodyPr/>
          <a:lstStyle/>
          <a:p>
            <a:pPr>
              <a:buBlip>
                <a:blip r:embed="rId3"/>
              </a:buBlip>
            </a:pPr>
            <a:r>
              <a:rPr lang="en-US" sz="2800" dirty="0" smtClean="0">
                <a:latin typeface="Calibri" pitchFamily="34" charset="0"/>
                <a:ea typeface="Arial Unicode MS" pitchFamily="34" charset="-128"/>
                <a:cs typeface="Calibri" pitchFamily="34" charset="0"/>
              </a:rPr>
              <a:t>Reported decline in HS level texts</a:t>
            </a:r>
          </a:p>
          <a:p>
            <a:pPr>
              <a:buBlip>
                <a:blip r:embed="rId3"/>
              </a:buBlip>
            </a:pPr>
            <a:endParaRPr lang="en-US" sz="2800" dirty="0" smtClean="0">
              <a:latin typeface="Calibri" pitchFamily="34" charset="0"/>
              <a:ea typeface="Arial Unicode MS" pitchFamily="34" charset="-128"/>
              <a:cs typeface="Calibri" pitchFamily="34" charset="0"/>
            </a:endParaRPr>
          </a:p>
          <a:p>
            <a:pPr>
              <a:buBlip>
                <a:blip r:embed="rId3"/>
              </a:buBlip>
            </a:pPr>
            <a:r>
              <a:rPr lang="en-US" sz="2800" dirty="0" smtClean="0">
                <a:latin typeface="Calibri" pitchFamily="34" charset="0"/>
                <a:ea typeface="Arial Unicode MS" pitchFamily="34" charset="-128"/>
                <a:cs typeface="Calibri" pitchFamily="34" charset="0"/>
              </a:rPr>
              <a:t>Increase in text difficulty of college/career texts</a:t>
            </a:r>
          </a:p>
          <a:p>
            <a:pPr>
              <a:buBlip>
                <a:blip r:embed="rId3"/>
              </a:buBlip>
            </a:pPr>
            <a:endParaRPr lang="en-US" sz="2800" dirty="0" smtClean="0">
              <a:latin typeface="Calibri" pitchFamily="34" charset="0"/>
              <a:ea typeface="Arial Unicode MS" pitchFamily="34" charset="-128"/>
              <a:cs typeface="Calibri" pitchFamily="34" charset="0"/>
            </a:endParaRPr>
          </a:p>
          <a:p>
            <a:pPr>
              <a:buBlip>
                <a:blip r:embed="rId3"/>
              </a:buBlip>
            </a:pPr>
            <a:r>
              <a:rPr lang="en-US" sz="2800" dirty="0" smtClean="0">
                <a:latin typeface="Calibri" pitchFamily="34" charset="0"/>
                <a:ea typeface="Arial Unicode MS" pitchFamily="34" charset="-128"/>
                <a:cs typeface="Calibri" pitchFamily="34" charset="0"/>
              </a:rPr>
              <a:t>Claimed decline in school texts overall</a:t>
            </a:r>
            <a:endParaRPr lang="en-US" sz="2800" dirty="0">
              <a:latin typeface="Calibri" pitchFamily="34" charset="0"/>
              <a:ea typeface="Arial Unicode MS" pitchFamily="34" charset="-128"/>
              <a:cs typeface="Calibri" pitchFamily="34" charset="0"/>
            </a:endParaRPr>
          </a:p>
        </p:txBody>
      </p:sp>
    </p:spTree>
    <p:extLst>
      <p:ext uri="{BB962C8B-B14F-4D97-AF65-F5344CB8AC3E}">
        <p14:creationId xmlns:p14="http://schemas.microsoft.com/office/powerpoint/2010/main" val="41345675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Why Text Complexity Matters</a:t>
            </a:r>
            <a:br>
              <a:rPr lang="en-US" dirty="0" smtClean="0">
                <a:solidFill>
                  <a:srgbClr val="FFC000"/>
                </a:solidFill>
              </a:rPr>
            </a:br>
            <a:r>
              <a:rPr lang="en-US" sz="2200" dirty="0" smtClean="0">
                <a:solidFill>
                  <a:srgbClr val="FFC000"/>
                </a:solidFill>
              </a:rPr>
              <a:t>Trend in NAEP reading average scores for 9-, 13-, and 17-year-old students</a:t>
            </a:r>
            <a:endParaRPr lang="en-US" dirty="0">
              <a:solidFill>
                <a:srgbClr val="FFC000"/>
              </a:solidFill>
            </a:endParaRPr>
          </a:p>
        </p:txBody>
      </p:sp>
      <p:pic>
        <p:nvPicPr>
          <p:cNvPr id="142338" name="Picture 2"/>
          <p:cNvPicPr>
            <a:picLocks noGrp="1" noChangeAspect="1" noChangeArrowheads="1"/>
          </p:cNvPicPr>
          <p:nvPr>
            <p:ph idx="4294967295"/>
          </p:nvPr>
        </p:nvPicPr>
        <p:blipFill>
          <a:blip r:embed="rId3" cstate="print"/>
          <a:srcRect/>
          <a:stretch>
            <a:fillRect/>
          </a:stretch>
        </p:blipFill>
        <p:spPr bwMode="auto">
          <a:xfrm>
            <a:off x="1219200" y="1600200"/>
            <a:ext cx="7175500" cy="4876800"/>
          </a:xfrm>
          <a:prstGeom prst="rect">
            <a:avLst/>
          </a:prstGeom>
          <a:noFill/>
          <a:ln w="9525">
            <a:noFill/>
            <a:miter lim="800000"/>
            <a:headEnd/>
            <a:tailEnd/>
          </a:ln>
        </p:spPr>
      </p:pic>
    </p:spTree>
    <p:extLst>
      <p:ext uri="{BB962C8B-B14F-4D97-AF65-F5344CB8AC3E}">
        <p14:creationId xmlns:p14="http://schemas.microsoft.com/office/powerpoint/2010/main" val="1444013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7680960" cy="762000"/>
          </a:xfrm>
        </p:spPr>
        <p:txBody>
          <a:bodyPr>
            <a:normAutofit/>
          </a:bodyPr>
          <a:lstStyle/>
          <a:p>
            <a:r>
              <a:rPr lang="en-US" dirty="0" smtClean="0">
                <a:solidFill>
                  <a:srgbClr val="FFC000"/>
                </a:solidFill>
              </a:rPr>
              <a:t>Why We Need More Complex Texts</a:t>
            </a:r>
            <a:endParaRPr lang="en-US" dirty="0">
              <a:solidFill>
                <a:srgbClr val="FFC000"/>
              </a:solidFill>
            </a:endParaRPr>
          </a:p>
        </p:txBody>
      </p:sp>
      <p:sp>
        <p:nvSpPr>
          <p:cNvPr id="16386" name="Content Placeholder 1"/>
          <p:cNvSpPr>
            <a:spLocks/>
          </p:cNvSpPr>
          <p:nvPr/>
        </p:nvSpPr>
        <p:spPr bwMode="auto">
          <a:xfrm>
            <a:off x="838200" y="685800"/>
            <a:ext cx="769620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buClr>
                <a:srgbClr val="7483A0"/>
              </a:buClr>
              <a:buSzPts val="1800"/>
              <a:buFont typeface="Wingdings" pitchFamily="2" charset="2"/>
              <a:buChar char="n"/>
            </a:pPr>
            <a:endParaRPr lang="en-US" sz="2000" dirty="0" smtClean="0">
              <a:solidFill>
                <a:srgbClr val="FFFFFF"/>
              </a:solidFill>
              <a:latin typeface="Arial" pitchFamily="34" charset="0"/>
              <a:cs typeface="Arial" pitchFamily="34" charset="0"/>
            </a:endParaRPr>
          </a:p>
          <a:p>
            <a:pPr fontAlgn="base">
              <a:spcBef>
                <a:spcPct val="0"/>
              </a:spcBef>
              <a:spcAft>
                <a:spcPct val="0"/>
              </a:spcAft>
              <a:buClr>
                <a:srgbClr val="7483A0"/>
              </a:buClr>
              <a:buSzPts val="1800"/>
              <a:buFontTx/>
              <a:buBlip>
                <a:blip r:embed="rId3"/>
              </a:buBlip>
            </a:pPr>
            <a:r>
              <a:rPr lang="en-US" sz="2400" dirty="0" smtClean="0">
                <a:solidFill>
                  <a:srgbClr val="FFFFFF"/>
                </a:solidFill>
                <a:latin typeface="Arial" pitchFamily="34" charset="0"/>
                <a:cs typeface="Arial" pitchFamily="34" charset="0"/>
              </a:rPr>
              <a:t>Many of the texts students read became easier after 1962.  </a:t>
            </a:r>
            <a:r>
              <a:rPr lang="en-US" sz="2400" b="1" dirty="0" smtClean="0">
                <a:solidFill>
                  <a:srgbClr val="FFFFFF"/>
                </a:solidFill>
                <a:latin typeface="Arial" pitchFamily="34" charset="0"/>
                <a:cs typeface="Arial" pitchFamily="34" charset="0"/>
              </a:rPr>
              <a:t>College books have not.</a:t>
            </a:r>
          </a:p>
          <a:p>
            <a:pPr fontAlgn="base">
              <a:spcBef>
                <a:spcPct val="0"/>
              </a:spcBef>
              <a:spcAft>
                <a:spcPct val="0"/>
              </a:spcAft>
              <a:buFontTx/>
              <a:buBlip>
                <a:blip r:embed="rId3"/>
              </a:buBlip>
            </a:pPr>
            <a:endParaRPr lang="en-US" sz="2400" dirty="0" smtClean="0">
              <a:solidFill>
                <a:srgbClr val="FFFFFF"/>
              </a:solidFill>
              <a:latin typeface="Arial" pitchFamily="34" charset="0"/>
              <a:cs typeface="Arial" pitchFamily="34" charset="0"/>
            </a:endParaRPr>
          </a:p>
          <a:p>
            <a:pPr fontAlgn="base">
              <a:spcBef>
                <a:spcPct val="0"/>
              </a:spcBef>
              <a:spcAft>
                <a:spcPct val="0"/>
              </a:spcAft>
              <a:buClr>
                <a:srgbClr val="7483A0"/>
              </a:buClr>
              <a:buSzPts val="1800"/>
              <a:buFontTx/>
              <a:buBlip>
                <a:blip r:embed="rId3"/>
              </a:buBlip>
            </a:pPr>
            <a:r>
              <a:rPr lang="en-US" sz="2400" dirty="0" smtClean="0">
                <a:solidFill>
                  <a:srgbClr val="FFFFFF"/>
                </a:solidFill>
                <a:latin typeface="Arial" pitchFamily="34" charset="0"/>
                <a:cs typeface="Arial" pitchFamily="34" charset="0"/>
              </a:rPr>
              <a:t>In middle and high school, instruction is heavily </a:t>
            </a:r>
            <a:r>
              <a:rPr lang="en-US" sz="2400" dirty="0" err="1" smtClean="0">
                <a:solidFill>
                  <a:srgbClr val="FFFFFF"/>
                </a:solidFill>
                <a:latin typeface="Arial" pitchFamily="34" charset="0"/>
                <a:cs typeface="Arial" pitchFamily="34" charset="0"/>
              </a:rPr>
              <a:t>scaffolded</a:t>
            </a:r>
            <a:r>
              <a:rPr lang="en-US" sz="2400" dirty="0" smtClean="0">
                <a:solidFill>
                  <a:srgbClr val="FFFFFF"/>
                </a:solidFill>
                <a:latin typeface="Arial" pitchFamily="34" charset="0"/>
                <a:cs typeface="Arial" pitchFamily="34" charset="0"/>
              </a:rPr>
              <a:t>.  </a:t>
            </a:r>
            <a:r>
              <a:rPr lang="en-US" sz="2400" b="1" dirty="0" smtClean="0">
                <a:solidFill>
                  <a:srgbClr val="FFFFFF"/>
                </a:solidFill>
                <a:latin typeface="Arial" pitchFamily="34" charset="0"/>
                <a:cs typeface="Arial" pitchFamily="34" charset="0"/>
              </a:rPr>
              <a:t>In college, students are expected to read independently.</a:t>
            </a:r>
          </a:p>
          <a:p>
            <a:pPr fontAlgn="base">
              <a:spcBef>
                <a:spcPct val="0"/>
              </a:spcBef>
              <a:spcAft>
                <a:spcPct val="0"/>
              </a:spcAft>
              <a:buFontTx/>
              <a:buBlip>
                <a:blip r:embed="rId3"/>
              </a:buBlip>
            </a:pPr>
            <a:endParaRPr lang="en-US" sz="2400" dirty="0" smtClean="0">
              <a:solidFill>
                <a:srgbClr val="FFFFFF"/>
              </a:solidFill>
              <a:latin typeface="Arial" pitchFamily="34" charset="0"/>
              <a:cs typeface="Arial" pitchFamily="34" charset="0"/>
            </a:endParaRPr>
          </a:p>
          <a:p>
            <a:pPr fontAlgn="base">
              <a:spcBef>
                <a:spcPct val="0"/>
              </a:spcBef>
              <a:spcAft>
                <a:spcPct val="0"/>
              </a:spcAft>
              <a:buClr>
                <a:srgbClr val="7483A0"/>
              </a:buClr>
              <a:buSzPts val="1800"/>
              <a:buFontTx/>
              <a:buBlip>
                <a:blip r:embed="rId3"/>
              </a:buBlip>
            </a:pPr>
            <a:r>
              <a:rPr lang="en-US" sz="2400" dirty="0" smtClean="0">
                <a:solidFill>
                  <a:srgbClr val="FFFFFF"/>
                </a:solidFill>
                <a:latin typeface="Arial" pitchFamily="34" charset="0"/>
                <a:cs typeface="Arial" pitchFamily="34" charset="0"/>
              </a:rPr>
              <a:t>The amount of reading in college is substantially more than what students experience in high school.  </a:t>
            </a:r>
            <a:r>
              <a:rPr lang="en-US" sz="2400" b="1" dirty="0" smtClean="0">
                <a:solidFill>
                  <a:srgbClr val="FFFFFF"/>
                </a:solidFill>
                <a:latin typeface="Arial" pitchFamily="34" charset="0"/>
                <a:cs typeface="Arial" pitchFamily="34" charset="0"/>
              </a:rPr>
              <a:t>It can be up to 8 times greater</a:t>
            </a:r>
            <a:r>
              <a:rPr lang="en-US" sz="2400" dirty="0" smtClean="0">
                <a:solidFill>
                  <a:srgbClr val="FFFFFF"/>
                </a:solidFill>
                <a:latin typeface="Arial" pitchFamily="34" charset="0"/>
                <a:cs typeface="Arial" pitchFamily="34" charset="0"/>
              </a:rPr>
              <a:t>.</a:t>
            </a:r>
          </a:p>
          <a:p>
            <a:pPr fontAlgn="base">
              <a:spcBef>
                <a:spcPct val="0"/>
              </a:spcBef>
              <a:spcAft>
                <a:spcPct val="0"/>
              </a:spcAft>
            </a:pPr>
            <a:endParaRPr lang="en-US" sz="2400" dirty="0" smtClean="0">
              <a:solidFill>
                <a:srgbClr val="FFFFFF"/>
              </a:solidFill>
              <a:latin typeface="Arial" pitchFamily="34" charset="0"/>
              <a:cs typeface="Arial" pitchFamily="34" charset="0"/>
            </a:endParaRPr>
          </a:p>
          <a:p>
            <a:pPr fontAlgn="base">
              <a:spcBef>
                <a:spcPct val="0"/>
              </a:spcBef>
              <a:spcAft>
                <a:spcPct val="0"/>
              </a:spcAft>
            </a:pPr>
            <a:endParaRPr lang="en-US" dirty="0" smtClean="0">
              <a:solidFill>
                <a:srgbClr val="FFFFFF"/>
              </a:solidFill>
              <a:latin typeface="Arial" pitchFamily="34" charset="0"/>
              <a:cs typeface="Arial" pitchFamily="34" charset="0"/>
            </a:endParaRPr>
          </a:p>
          <a:p>
            <a:pPr fontAlgn="base">
              <a:spcBef>
                <a:spcPct val="0"/>
              </a:spcBef>
              <a:spcAft>
                <a:spcPct val="0"/>
              </a:spcAft>
            </a:pPr>
            <a:endParaRPr lang="en-US" dirty="0" smtClean="0">
              <a:solidFill>
                <a:srgbClr val="FFFFFF"/>
              </a:solidFill>
              <a:latin typeface="Arial" pitchFamily="34" charset="0"/>
              <a:cs typeface="Arial" pitchFamily="34" charset="0"/>
            </a:endParaRPr>
          </a:p>
          <a:p>
            <a:pPr fontAlgn="base">
              <a:spcBef>
                <a:spcPct val="0"/>
              </a:spcBef>
              <a:spcAft>
                <a:spcPct val="0"/>
              </a:spcAft>
            </a:pPr>
            <a:endParaRPr lang="en-US" dirty="0" smtClean="0">
              <a:solidFill>
                <a:srgbClr val="FFFFFF"/>
              </a:solidFill>
              <a:latin typeface="Arial" pitchFamily="34" charset="0"/>
              <a:cs typeface="Arial" pitchFamily="34" charset="0"/>
            </a:endParaRPr>
          </a:p>
          <a:p>
            <a:pPr fontAlgn="base">
              <a:spcBef>
                <a:spcPct val="0"/>
              </a:spcBef>
              <a:spcAft>
                <a:spcPct val="0"/>
              </a:spcAft>
            </a:pPr>
            <a:endParaRPr lang="en-US" dirty="0" smtClean="0">
              <a:solidFill>
                <a:srgbClr val="FFFFFF"/>
              </a:solidFill>
              <a:latin typeface="Arial" pitchFamily="34" charset="0"/>
              <a:cs typeface="Arial" pitchFamily="34" charset="0"/>
            </a:endParaRPr>
          </a:p>
        </p:txBody>
      </p:sp>
      <p:graphicFrame>
        <p:nvGraphicFramePr>
          <p:cNvPr id="143363" name="Group 3"/>
          <p:cNvGraphicFramePr>
            <a:graphicFrameLocks noGrp="1"/>
          </p:cNvGraphicFramePr>
          <p:nvPr/>
        </p:nvGraphicFramePr>
        <p:xfrm>
          <a:off x="3657600" y="5105400"/>
          <a:ext cx="4800600" cy="1310640"/>
        </p:xfrm>
        <a:graphic>
          <a:graphicData uri="http://schemas.openxmlformats.org/drawingml/2006/table">
            <a:tbl>
              <a:tblPr>
                <a:effectLst>
                  <a:innerShdw blurRad="63500" dist="50800" dir="2700000">
                    <a:prstClr val="black">
                      <a:alpha val="50000"/>
                    </a:prstClr>
                  </a:innerShdw>
                  <a:reflection blurRad="6350" stA="52000" endA="300" endPos="35000" dir="5400000" sy="-100000" algn="bl" rotWithShape="0"/>
                </a:effectLst>
              </a:tblPr>
              <a:tblGrid>
                <a:gridCol w="4800600"/>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C000"/>
                          </a:solidFill>
                          <a:effectLst/>
                          <a:latin typeface="Arial" pitchFamily="34" charset="0"/>
                          <a:cs typeface="Arial" pitchFamily="34" charset="0"/>
                        </a:rPr>
                        <a:t>Complex texts</a:t>
                      </a:r>
                    </a:p>
                    <a:p>
                      <a:pPr marL="0" marR="0" lvl="0" indent="0" algn="l" defTabSz="914400" rtl="0" eaLnBrk="1" fontAlgn="base" latinLnBrk="0" hangingPunct="1">
                        <a:lnSpc>
                          <a:spcPct val="100000"/>
                        </a:lnSpc>
                        <a:spcBef>
                          <a:spcPct val="0"/>
                        </a:spcBef>
                        <a:spcAft>
                          <a:spcPct val="0"/>
                        </a:spcAft>
                        <a:buClr>
                          <a:schemeClr val="folHlink"/>
                        </a:buClr>
                        <a:buSzPts val="1400"/>
                        <a:buFont typeface="Wingdings" pitchFamily="2" charset="2"/>
                        <a:buChar char="n"/>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have multiple layers of meaning, not all of which are immediately apparent</a:t>
                      </a:r>
                    </a:p>
                    <a:p>
                      <a:pPr marL="0" marR="0" lvl="0" indent="0" algn="l" defTabSz="914400" rtl="0" eaLnBrk="1" fontAlgn="base" latinLnBrk="0" hangingPunct="1">
                        <a:lnSpc>
                          <a:spcPct val="100000"/>
                        </a:lnSpc>
                        <a:spcBef>
                          <a:spcPct val="0"/>
                        </a:spcBef>
                        <a:spcAft>
                          <a:spcPct val="0"/>
                        </a:spcAft>
                        <a:buClr>
                          <a:schemeClr val="folHlink"/>
                        </a:buClr>
                        <a:buSzPts val="1400"/>
                        <a:buFont typeface="Wingdings" pitchFamily="2" charset="2"/>
                        <a:buChar char="n"/>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require students to unlock meaning using sophisticated reading skills and, strategies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cell3D prstMaterial="dkEdge">
                      <a:bevel w="25400" h="25400" prst="angle"/>
                      <a:lightRig rig="flood" dir="t"/>
                    </a:cell3D>
                    <a:noFill/>
                  </a:tcPr>
                </a:tc>
              </a:tr>
            </a:tbl>
          </a:graphicData>
        </a:graphic>
      </p:graphicFrame>
    </p:spTree>
    <p:extLst>
      <p:ext uri="{BB962C8B-B14F-4D97-AF65-F5344CB8AC3E}">
        <p14:creationId xmlns:p14="http://schemas.microsoft.com/office/powerpoint/2010/main" val="3204496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95350"/>
          </a:xfrm>
        </p:spPr>
        <p:txBody>
          <a:bodyPr/>
          <a:lstStyle/>
          <a:p>
            <a:r>
              <a:rPr lang="en-US" sz="3600" dirty="0" smtClean="0">
                <a:solidFill>
                  <a:srgbClr val="FFC000"/>
                </a:solidFill>
              </a:rPr>
              <a:t>What Students Need</a:t>
            </a:r>
            <a:endParaRPr lang="en-US" sz="3600" dirty="0">
              <a:solidFill>
                <a:srgbClr val="FFC000"/>
              </a:solidFill>
            </a:endParaRPr>
          </a:p>
        </p:txBody>
      </p:sp>
      <p:sp>
        <p:nvSpPr>
          <p:cNvPr id="3" name="Content Placeholder 2"/>
          <p:cNvSpPr>
            <a:spLocks noGrp="1"/>
          </p:cNvSpPr>
          <p:nvPr>
            <p:ph idx="4294967295"/>
          </p:nvPr>
        </p:nvSpPr>
        <p:spPr>
          <a:xfrm>
            <a:off x="533400" y="1524000"/>
            <a:ext cx="8153400" cy="4800600"/>
          </a:xfrm>
          <a:prstGeom prst="rect">
            <a:avLst/>
          </a:prstGeom>
        </p:spPr>
        <p:txBody>
          <a:bodyPr>
            <a:normAutofit/>
          </a:bodyPr>
          <a:lstStyle/>
          <a:p>
            <a:pPr>
              <a:buBlip>
                <a:blip r:embed="rId3"/>
              </a:buBlip>
            </a:pPr>
            <a:r>
              <a:rPr lang="en-US" sz="2800" dirty="0" smtClean="0">
                <a:latin typeface="Calibri" pitchFamily="34" charset="0"/>
                <a:cs typeface="Calibri" pitchFamily="34" charset="0"/>
              </a:rPr>
              <a:t>Age / grade appropriate complex texts for exposure to structures, content, vocabulary, concepts</a:t>
            </a:r>
          </a:p>
          <a:p>
            <a:pPr>
              <a:buBlip>
                <a:blip r:embed="rId3"/>
              </a:buBlip>
            </a:pPr>
            <a:endParaRPr lang="en-US" sz="2800" dirty="0" smtClean="0">
              <a:latin typeface="Calibri" pitchFamily="34" charset="0"/>
              <a:cs typeface="Calibri" pitchFamily="34" charset="0"/>
            </a:endParaRPr>
          </a:p>
          <a:p>
            <a:pPr>
              <a:buBlip>
                <a:blip r:embed="rId3"/>
              </a:buBlip>
            </a:pPr>
            <a:r>
              <a:rPr lang="en-US" sz="2800" dirty="0" smtClean="0">
                <a:latin typeface="Calibri" pitchFamily="34" charset="0"/>
                <a:cs typeface="Calibri" pitchFamily="34" charset="0"/>
              </a:rPr>
              <a:t>Instructional level materials that allow them to apply strategies and progress</a:t>
            </a:r>
          </a:p>
          <a:p>
            <a:pPr>
              <a:buBlip>
                <a:blip r:embed="rId3"/>
              </a:buBlip>
            </a:pPr>
            <a:endParaRPr lang="en-US" sz="2800" dirty="0" smtClean="0">
              <a:latin typeface="Calibri" pitchFamily="34" charset="0"/>
              <a:cs typeface="Calibri" pitchFamily="34" charset="0"/>
            </a:endParaRPr>
          </a:p>
          <a:p>
            <a:pPr>
              <a:buBlip>
                <a:blip r:embed="rId3"/>
              </a:buBlip>
            </a:pPr>
            <a:r>
              <a:rPr lang="en-US" sz="2800" dirty="0" smtClean="0">
                <a:latin typeface="Calibri" pitchFamily="34" charset="0"/>
                <a:cs typeface="Calibri" pitchFamily="34" charset="0"/>
              </a:rPr>
              <a:t>“Easy” materials that allow them to practice</a:t>
            </a:r>
          </a:p>
          <a:p>
            <a:pPr lvl="3">
              <a:buBlip>
                <a:blip r:embed="rId3"/>
              </a:buBlip>
            </a:pPr>
            <a:r>
              <a:rPr lang="en-US" sz="2000" dirty="0" smtClean="0">
                <a:latin typeface="Calibri" pitchFamily="34" charset="0"/>
                <a:cs typeface="Calibri" pitchFamily="34" charset="0"/>
              </a:rPr>
              <a:t>Can select “challenging” materials for familiar/interesting content</a:t>
            </a:r>
          </a:p>
          <a:p>
            <a:pPr lvl="3">
              <a:buBlip>
                <a:blip r:embed="rId3"/>
              </a:buBlip>
            </a:pPr>
            <a:r>
              <a:rPr lang="en-US" sz="2000" dirty="0" smtClean="0">
                <a:latin typeface="Calibri" pitchFamily="34" charset="0"/>
                <a:cs typeface="Calibri" pitchFamily="34" charset="0"/>
              </a:rPr>
              <a:t>Can select “less challenging” materials for unfamiliar/uninteresting content</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5087627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457200"/>
            <a:ext cx="7496174" cy="838200"/>
          </a:xfrm>
        </p:spPr>
        <p:txBody>
          <a:bodyPr>
            <a:normAutofit fontScale="90000"/>
          </a:bodyPr>
          <a:lstStyle/>
          <a:p>
            <a:r>
              <a:rPr lang="en-US" dirty="0" smtClean="0">
                <a:solidFill>
                  <a:srgbClr val="FFC000"/>
                </a:solidFill>
              </a:rPr>
              <a:t>All Students Need High-Quality Complex Texts</a:t>
            </a:r>
            <a:endParaRPr lang="en-US" dirty="0">
              <a:solidFill>
                <a:srgbClr val="FFC000"/>
              </a:solidFill>
            </a:endParaRPr>
          </a:p>
        </p:txBody>
      </p:sp>
      <p:sp>
        <p:nvSpPr>
          <p:cNvPr id="16386" name="Content Placeholder 1"/>
          <p:cNvSpPr>
            <a:spLocks noGrp="1"/>
          </p:cNvSpPr>
          <p:nvPr>
            <p:ph idx="4294967295"/>
          </p:nvPr>
        </p:nvSpPr>
        <p:spPr bwMode="auto">
          <a:xfrm>
            <a:off x="609600" y="1447800"/>
            <a:ext cx="8077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ct val="20000"/>
              </a:spcBef>
              <a:spcAft>
                <a:spcPct val="0"/>
              </a:spcAft>
              <a:buClr>
                <a:schemeClr val="folHlink"/>
              </a:buClr>
              <a:buSzPts val="1600"/>
              <a:buBlip>
                <a:blip r:embed="rId3"/>
              </a:buBlip>
              <a:tabLst/>
            </a:pPr>
            <a:r>
              <a:rPr kumimoji="0" lang="en-US" sz="2400" b="0" i="0" u="none" strike="noStrike" cap="none" normalizeH="0" baseline="0" dirty="0" smtClean="0">
                <a:ln>
                  <a:noFill/>
                </a:ln>
                <a:solidFill>
                  <a:schemeClr val="tx1"/>
                </a:solidFill>
                <a:effectLst/>
                <a:latin typeface="Arial" pitchFamily="34" charset="0"/>
              </a:rPr>
              <a:t>…build potential for </a:t>
            </a:r>
            <a:r>
              <a:rPr kumimoji="0" lang="en-US" sz="2400" b="1" i="0" u="none" strike="noStrike" cap="none" normalizeH="0" baseline="0" dirty="0" smtClean="0">
                <a:ln>
                  <a:noFill/>
                </a:ln>
                <a:solidFill>
                  <a:schemeClr val="tx1"/>
                </a:solidFill>
                <a:effectLst/>
                <a:latin typeface="Arial" pitchFamily="34" charset="0"/>
              </a:rPr>
              <a:t>deep comprehension</a:t>
            </a:r>
            <a:r>
              <a:rPr kumimoji="0" lang="en-US" sz="2400" b="0" i="0" u="none" strike="noStrike" cap="none" normalizeH="0" baseline="0" dirty="0" smtClean="0">
                <a:ln>
                  <a:noFill/>
                </a:ln>
                <a:solidFill>
                  <a:schemeClr val="tx1"/>
                </a:solidFill>
                <a:effectLst/>
                <a:latin typeface="Arial" pitchFamily="34" charset="0"/>
              </a:rPr>
              <a:t> through vocabulary, language, knowledge, and thinking</a:t>
            </a:r>
          </a:p>
          <a:p>
            <a:pPr marL="342900" marR="0" lvl="0" indent="-342900" algn="l" defTabSz="914400" rtl="0" eaLnBrk="0" fontAlgn="base" latinLnBrk="0" hangingPunct="0">
              <a:lnSpc>
                <a:spcPct val="100000"/>
              </a:lnSpc>
              <a:spcBef>
                <a:spcPct val="20000"/>
              </a:spcBef>
              <a:spcAft>
                <a:spcPct val="0"/>
              </a:spcAft>
              <a:buClrTx/>
              <a:buSzTx/>
              <a:buBlip>
                <a:blip r:embed="rId3"/>
              </a:buBlip>
              <a:tabLst/>
            </a:pPr>
            <a:endParaRPr kumimoji="0" lang="en-US" sz="10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folHlink"/>
              </a:buClr>
              <a:buSzPts val="1600"/>
              <a:buBlip>
                <a:blip r:embed="rId3"/>
              </a:buBlip>
              <a:tabLst/>
            </a:pPr>
            <a:r>
              <a:rPr kumimoji="0" lang="en-US" sz="2400" b="0" i="0" u="none" strike="noStrike" cap="none" normalizeH="0" baseline="0" dirty="0" smtClean="0">
                <a:ln>
                  <a:noFill/>
                </a:ln>
                <a:solidFill>
                  <a:schemeClr val="tx1"/>
                </a:solidFill>
                <a:effectLst/>
                <a:latin typeface="Arial" pitchFamily="34" charset="0"/>
              </a:rPr>
              <a:t>…capture </a:t>
            </a:r>
            <a:r>
              <a:rPr kumimoji="0" lang="en-US" sz="2400" b="1" i="0" u="none" strike="noStrike" cap="none" normalizeH="0" baseline="0" dirty="0" smtClean="0">
                <a:ln>
                  <a:noFill/>
                </a:ln>
                <a:solidFill>
                  <a:schemeClr val="tx1"/>
                </a:solidFill>
                <a:effectLst/>
                <a:latin typeface="Arial" pitchFamily="34" charset="0"/>
              </a:rPr>
              <a:t>nuance, subtlety, depth, or breadth of ideas</a:t>
            </a:r>
            <a:r>
              <a:rPr kumimoji="0" lang="en-US" sz="2400" b="0" i="0" u="none" strike="noStrike" cap="none" normalizeH="0" baseline="0" dirty="0" smtClean="0">
                <a:ln>
                  <a:noFill/>
                </a:ln>
                <a:solidFill>
                  <a:schemeClr val="tx1"/>
                </a:solidFill>
                <a:effectLst/>
                <a:latin typeface="Arial" pitchFamily="34" charset="0"/>
              </a:rPr>
              <a:t> – </a:t>
            </a:r>
            <a:r>
              <a:rPr kumimoji="0" lang="en-US" sz="2400" b="1" i="0" u="none" strike="noStrike" cap="none" normalizeH="0" baseline="0" dirty="0" smtClean="0">
                <a:ln>
                  <a:noFill/>
                </a:ln>
                <a:solidFill>
                  <a:schemeClr val="tx1"/>
                </a:solidFill>
                <a:effectLst/>
                <a:latin typeface="Arial" pitchFamily="34" charset="0"/>
              </a:rPr>
              <a:t>new</a:t>
            </a:r>
            <a:r>
              <a:rPr kumimoji="0" lang="en-US" sz="2400" b="0" i="0" u="none" strike="noStrike" cap="none" normalizeH="0" baseline="0" dirty="0" smtClean="0">
                <a:ln>
                  <a:noFill/>
                </a:ln>
                <a:solidFill>
                  <a:schemeClr val="tx1"/>
                </a:solidFill>
                <a:effectLst/>
                <a:latin typeface="Arial" pitchFamily="34" charset="0"/>
              </a:rPr>
              <a:t> </a:t>
            </a:r>
            <a:r>
              <a:rPr kumimoji="0" lang="en-US" sz="2400" b="1" i="0" u="none" strike="noStrike" cap="none" normalizeH="0" baseline="0" dirty="0" smtClean="0">
                <a:ln>
                  <a:noFill/>
                </a:ln>
                <a:solidFill>
                  <a:schemeClr val="tx1"/>
                </a:solidFill>
                <a:effectLst/>
                <a:latin typeface="Arial" pitchFamily="34" charset="0"/>
              </a:rPr>
              <a:t>language</a:t>
            </a:r>
            <a:r>
              <a:rPr kumimoji="0" lang="en-US" sz="2400" b="0" i="0" u="none" strike="noStrike" cap="none" normalizeH="0" baseline="0" dirty="0" smtClean="0">
                <a:ln>
                  <a:noFill/>
                </a:ln>
                <a:solidFill>
                  <a:schemeClr val="tx1"/>
                </a:solidFill>
                <a:effectLst/>
                <a:latin typeface="Arial" pitchFamily="34" charset="0"/>
              </a:rPr>
              <a:t>, new </a:t>
            </a:r>
            <a:r>
              <a:rPr kumimoji="0" lang="en-US" sz="2400" b="1" i="0" u="none" strike="noStrike" cap="none" normalizeH="0" baseline="0" dirty="0" smtClean="0">
                <a:ln>
                  <a:noFill/>
                </a:ln>
                <a:solidFill>
                  <a:schemeClr val="tx1"/>
                </a:solidFill>
                <a:effectLst/>
                <a:latin typeface="Arial" pitchFamily="34" charset="0"/>
              </a:rPr>
              <a:t>knowledge</a:t>
            </a:r>
            <a:r>
              <a:rPr kumimoji="0" lang="en-US" sz="2400" b="0" i="0" u="none" strike="noStrike" cap="none" normalizeH="0" baseline="0" dirty="0" smtClean="0">
                <a:ln>
                  <a:noFill/>
                </a:ln>
                <a:solidFill>
                  <a:schemeClr val="tx1"/>
                </a:solidFill>
                <a:effectLst/>
                <a:latin typeface="Arial" pitchFamily="34" charset="0"/>
              </a:rPr>
              <a:t>, new </a:t>
            </a:r>
            <a:r>
              <a:rPr kumimoji="0" lang="en-US" sz="2400" b="1" i="0" u="none" strike="noStrike" cap="none" normalizeH="0" baseline="0" dirty="0" smtClean="0">
                <a:ln>
                  <a:noFill/>
                </a:ln>
                <a:solidFill>
                  <a:schemeClr val="tx1"/>
                </a:solidFill>
                <a:effectLst/>
                <a:latin typeface="Arial" pitchFamily="34" charset="0"/>
              </a:rPr>
              <a:t>ways of thinking</a:t>
            </a:r>
          </a:p>
          <a:p>
            <a:pPr marL="342900" marR="0" lvl="0" indent="-342900" algn="l" defTabSz="914400" rtl="0" eaLnBrk="0" fontAlgn="base" latinLnBrk="0" hangingPunct="0">
              <a:lnSpc>
                <a:spcPct val="100000"/>
              </a:lnSpc>
              <a:spcBef>
                <a:spcPct val="20000"/>
              </a:spcBef>
              <a:spcAft>
                <a:spcPct val="0"/>
              </a:spcAft>
              <a:buClrTx/>
              <a:buSzTx/>
              <a:buBlip>
                <a:blip r:embed="rId3"/>
              </a:buBlip>
              <a:tabLst/>
            </a:pPr>
            <a:endParaRPr kumimoji="0" lang="en-US" sz="10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folHlink"/>
              </a:buClr>
              <a:buSzPts val="1600"/>
              <a:buBlip>
                <a:blip r:embed="rId3"/>
              </a:buBlip>
              <a:tabLst/>
            </a:pPr>
            <a:r>
              <a:rPr kumimoji="0" lang="en-US" sz="2400" b="0" i="0" u="none" strike="noStrike" cap="none" normalizeH="0" baseline="0" dirty="0" smtClean="0">
                <a:ln>
                  <a:noFill/>
                </a:ln>
                <a:solidFill>
                  <a:schemeClr val="tx1"/>
                </a:solidFill>
                <a:effectLst/>
                <a:latin typeface="Arial" pitchFamily="34" charset="0"/>
              </a:rPr>
              <a:t>…require </a:t>
            </a:r>
            <a:r>
              <a:rPr kumimoji="0" lang="en-US" sz="2400" b="1" i="0" u="none" strike="noStrike" cap="none" normalizeH="0" baseline="0" dirty="0" smtClean="0">
                <a:ln>
                  <a:noFill/>
                </a:ln>
                <a:solidFill>
                  <a:schemeClr val="tx1"/>
                </a:solidFill>
                <a:effectLst/>
                <a:latin typeface="Arial" pitchFamily="34" charset="0"/>
              </a:rPr>
              <a:t>skills, concentration, and perseverance</a:t>
            </a:r>
            <a:r>
              <a:rPr kumimoji="0" lang="en-US" sz="2400" b="0" i="0" u="none" strike="noStrike" cap="none" normalizeH="0" baseline="0" dirty="0" smtClean="0">
                <a:ln>
                  <a:noFill/>
                </a:ln>
                <a:solidFill>
                  <a:schemeClr val="tx1"/>
                </a:solidFill>
                <a:effectLst/>
                <a:latin typeface="Arial" pitchFamily="34" charset="0"/>
              </a:rPr>
              <a:t> to read with understanding; this prompts re-reading and more reading</a:t>
            </a:r>
          </a:p>
          <a:p>
            <a:pPr marL="342900" marR="0" lvl="0" indent="-342900" algn="l" defTabSz="914400" rtl="0" eaLnBrk="0" fontAlgn="base" latinLnBrk="0" hangingPunct="0">
              <a:lnSpc>
                <a:spcPct val="100000"/>
              </a:lnSpc>
              <a:spcBef>
                <a:spcPct val="20000"/>
              </a:spcBef>
              <a:spcAft>
                <a:spcPct val="0"/>
              </a:spcAft>
              <a:buClrTx/>
              <a:buSzTx/>
              <a:buBlip>
                <a:blip r:embed="rId3"/>
              </a:buBlip>
              <a:tabLst/>
            </a:pPr>
            <a:endParaRPr kumimoji="0" lang="en-US" sz="10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folHlink"/>
              </a:buClr>
              <a:buSzPts val="1600"/>
              <a:buBlip>
                <a:blip r:embed="rId3"/>
              </a:buBlip>
              <a:tabLst/>
            </a:pPr>
            <a:r>
              <a:rPr kumimoji="0" lang="en-US" sz="2400" b="0" i="0" u="none" strike="noStrike" cap="none" normalizeH="0" baseline="0" dirty="0" smtClean="0">
                <a:ln>
                  <a:noFill/>
                </a:ln>
                <a:solidFill>
                  <a:schemeClr val="tx1"/>
                </a:solidFill>
                <a:effectLst/>
                <a:latin typeface="Arial" pitchFamily="34" charset="0"/>
              </a:rPr>
              <a:t>… offer </a:t>
            </a:r>
            <a:r>
              <a:rPr kumimoji="0" lang="en-US" sz="2400" b="1" i="0" u="none" strike="noStrike" cap="none" normalizeH="0" baseline="0" dirty="0" smtClean="0">
                <a:ln>
                  <a:noFill/>
                </a:ln>
                <a:solidFill>
                  <a:schemeClr val="tx1"/>
                </a:solidFill>
                <a:effectLst/>
                <a:latin typeface="Arial" pitchFamily="34" charset="0"/>
              </a:rPr>
              <a:t>equity</a:t>
            </a:r>
            <a:r>
              <a:rPr kumimoji="0" lang="en-US" sz="2400" b="0" i="0" u="none" strike="noStrike" cap="none" normalizeH="0" baseline="0" dirty="0" smtClean="0">
                <a:ln>
                  <a:noFill/>
                </a:ln>
                <a:solidFill>
                  <a:schemeClr val="tx1"/>
                </a:solidFill>
                <a:effectLst/>
                <a:latin typeface="Arial" pitchFamily="34" charset="0"/>
              </a:rPr>
              <a:t> for students in poverty or high-mobility situations who ordinarily have limited access to complex texts</a:t>
            </a:r>
          </a:p>
          <a:p>
            <a:pPr marL="342900" indent="-342900" algn="r" eaLnBrk="0" fontAlgn="base" hangingPunct="0">
              <a:spcBef>
                <a:spcPct val="20000"/>
              </a:spcBef>
              <a:spcAft>
                <a:spcPct val="0"/>
              </a:spcAft>
              <a:buClr>
                <a:schemeClr val="folHlink"/>
              </a:buClr>
              <a:buSzPts val="1600"/>
            </a:pPr>
            <a:r>
              <a:rPr lang="en-US" sz="1600" i="1" dirty="0" smtClean="0">
                <a:solidFill>
                  <a:srgbClr val="FFC000"/>
                </a:solidFill>
                <a:latin typeface="Arial" pitchFamily="34" charset="0"/>
              </a:rPr>
              <a:t>From Oregon DOE text complexity </a:t>
            </a:r>
            <a:r>
              <a:rPr lang="en-US" sz="1600" i="1" dirty="0" err="1" smtClean="0">
                <a:solidFill>
                  <a:srgbClr val="FFC000"/>
                </a:solidFill>
                <a:latin typeface="Arial" pitchFamily="34" charset="0"/>
              </a:rPr>
              <a:t>ppt</a:t>
            </a:r>
            <a:endParaRPr lang="en-US" sz="1600" i="1" dirty="0" smtClean="0">
              <a:solidFill>
                <a:srgbClr val="FFC000"/>
              </a:solidFill>
              <a:latin typeface="Arial" pitchFamily="34" charset="0"/>
            </a:endParaRPr>
          </a:p>
          <a:p>
            <a:pPr marL="342900" marR="0" lvl="0" indent="-342900" algn="r" defTabSz="914400" rtl="0" eaLnBrk="0" fontAlgn="base" latinLnBrk="0" hangingPunct="0">
              <a:lnSpc>
                <a:spcPct val="100000"/>
              </a:lnSpc>
              <a:spcBef>
                <a:spcPct val="20000"/>
              </a:spcBef>
              <a:spcAft>
                <a:spcPct val="0"/>
              </a:spcAft>
              <a:buClr>
                <a:schemeClr val="folHlink"/>
              </a:buClr>
              <a:buSzPts val="1600"/>
              <a:tabLst/>
            </a:pPr>
            <a:endParaRPr kumimoji="0" lang="en-US" sz="24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None/>
              <a:tabLst/>
            </a:pPr>
            <a:endParaRPr kumimoji="0" lang="en-US" sz="2000" b="0" i="0" u="none" strike="noStrike" cap="none" normalizeH="0" baseline="0" dirty="0" smtClean="0">
              <a:ln>
                <a:noFill/>
              </a:ln>
              <a:solidFill>
                <a:schemeClr val="tx1"/>
              </a:solidFill>
              <a:effectLst/>
              <a:latin typeface="Arial" pitchFamily="34" charset="0"/>
            </a:endParaRPr>
          </a:p>
          <a:p>
            <a:pPr marL="342900" marR="0" lvl="0" indent="-342900" algn="r" defTabSz="914400" rtl="0" eaLnBrk="0" fontAlgn="base" latinLnBrk="0" hangingPunct="0">
              <a:lnSpc>
                <a:spcPct val="100000"/>
              </a:lnSpc>
              <a:spcBef>
                <a:spcPct val="20000"/>
              </a:spcBef>
              <a:spcAft>
                <a:spcPct val="0"/>
              </a:spcAft>
              <a:buClrTx/>
              <a:buSzTx/>
              <a:buNone/>
              <a:tabLst/>
            </a:pPr>
            <a:r>
              <a:rPr kumimoji="0" lang="en-US" sz="2000" b="0" i="0" u="none" strike="noStrike" cap="none" normalizeH="0" baseline="0" dirty="0" smtClean="0">
                <a:ln>
                  <a:noFill/>
                </a:ln>
                <a:solidFill>
                  <a:schemeClr val="tx1"/>
                </a:solidFill>
                <a:effectLst/>
                <a:latin typeface="Arial" pitchFamily="34" charset="0"/>
              </a:rPr>
              <a:t>                                                  </a:t>
            </a:r>
            <a:r>
              <a:rPr kumimoji="0" lang="en-US" sz="1400" b="0" i="1" u="none" strike="noStrike" cap="none" normalizeH="0" baseline="0" dirty="0" smtClean="0">
                <a:ln>
                  <a:noFill/>
                </a:ln>
                <a:solidFill>
                  <a:schemeClr val="tx1"/>
                </a:solidFill>
                <a:effectLst/>
                <a:latin typeface="Arial" pitchFamily="34" charset="0"/>
              </a:rPr>
              <a:t>From Oregon DOE text complexity </a:t>
            </a:r>
            <a:r>
              <a:rPr kumimoji="0" lang="en-US" sz="1400" b="0" i="1" u="none" strike="noStrike" cap="none" normalizeH="0" baseline="0" dirty="0" err="1" smtClean="0">
                <a:ln>
                  <a:noFill/>
                </a:ln>
                <a:solidFill>
                  <a:schemeClr val="tx1"/>
                </a:solidFill>
                <a:effectLst/>
                <a:latin typeface="Arial" pitchFamily="34" charset="0"/>
              </a:rPr>
              <a:t>ppt</a:t>
            </a:r>
            <a:endParaRPr kumimoji="0" lang="en-US" sz="1400" b="0" i="1"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699147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Text Complexity:  Implications</a:t>
            </a:r>
            <a:endParaRPr lang="en-US" dirty="0">
              <a:solidFill>
                <a:srgbClr val="FFC000"/>
              </a:solidFill>
            </a:endParaRPr>
          </a:p>
        </p:txBody>
      </p:sp>
      <p:sp>
        <p:nvSpPr>
          <p:cNvPr id="29699" name="Content Placeholder 2"/>
          <p:cNvSpPr>
            <a:spLocks noGrp="1"/>
          </p:cNvSpPr>
          <p:nvPr>
            <p:ph idx="4294967295"/>
          </p:nvPr>
        </p:nvSpPr>
        <p:spPr bwMode="auto">
          <a:xfrm>
            <a:off x="1905000" y="1600200"/>
            <a:ext cx="6781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342900" marR="0" lvl="0" indent="-342900" algn="l" defTabSz="914400" rtl="0" eaLnBrk="0" fontAlgn="base" latinLnBrk="0" hangingPunct="0">
              <a:lnSpc>
                <a:spcPct val="100000"/>
              </a:lnSpc>
              <a:spcBef>
                <a:spcPct val="20000"/>
              </a:spcBef>
              <a:spcAft>
                <a:spcPct val="0"/>
              </a:spcAft>
              <a:buClrTx/>
              <a:buSzTx/>
              <a:buFontTx/>
              <a:buChar char="•"/>
              <a:tabLst/>
            </a:pPr>
            <a:r>
              <a:rPr kumimoji="0" lang="en-US" sz="1700" b="0" i="0" u="none" strike="noStrike" cap="none" normalizeH="0" baseline="0" dirty="0" smtClean="0">
                <a:ln>
                  <a:noFill/>
                </a:ln>
                <a:solidFill>
                  <a:schemeClr val="tx1"/>
                </a:solidFill>
                <a:effectLst/>
                <a:latin typeface="Arial" pitchFamily="34" charset="0"/>
              </a:rPr>
              <a:t>On the ACT college admissions test</a:t>
            </a:r>
            <a:r>
              <a:rPr kumimoji="0" lang="en-US" sz="1700" b="1" i="0" u="none" strike="noStrike" cap="none" normalizeH="0" baseline="0" dirty="0" smtClean="0">
                <a:ln>
                  <a:noFill/>
                </a:ln>
                <a:solidFill>
                  <a:schemeClr val="tx1"/>
                </a:solidFill>
                <a:effectLst/>
                <a:latin typeface="Arial" pitchFamily="34" charset="0"/>
              </a:rPr>
              <a:t>, </a:t>
            </a:r>
            <a:r>
              <a:rPr kumimoji="0" lang="en-US" sz="1700" i="0" u="none" strike="noStrike" cap="none" normalizeH="0" baseline="0" dirty="0" smtClean="0">
                <a:ln>
                  <a:noFill/>
                </a:ln>
                <a:solidFill>
                  <a:schemeClr val="tx1"/>
                </a:solidFill>
                <a:effectLst/>
                <a:latin typeface="Arial" pitchFamily="34" charset="0"/>
              </a:rPr>
              <a:t>how did students </a:t>
            </a:r>
          </a:p>
          <a:p>
            <a:pPr marL="662940" lvl="1" indent="-342900" eaLnBrk="0" fontAlgn="base" hangingPunct="0">
              <a:spcBef>
                <a:spcPct val="20000"/>
              </a:spcBef>
              <a:spcAft>
                <a:spcPct val="0"/>
              </a:spcAft>
              <a:buClrTx/>
              <a:buSzTx/>
              <a:buFontTx/>
              <a:buChar char="•"/>
            </a:pPr>
            <a:r>
              <a:rPr kumimoji="0" lang="en-US" sz="1400" i="0" u="none" strike="noStrike" cap="none" normalizeH="0" baseline="0" dirty="0" smtClean="0">
                <a:ln>
                  <a:noFill/>
                </a:ln>
                <a:solidFill>
                  <a:schemeClr val="tx1"/>
                </a:solidFill>
                <a:effectLst/>
                <a:latin typeface="Arial" pitchFamily="34" charset="0"/>
              </a:rPr>
              <a:t>who met/exceeded the benchmark score </a:t>
            </a:r>
          </a:p>
          <a:p>
            <a:pPr marL="662940" lvl="1" indent="-342900" eaLnBrk="0" fontAlgn="base" hangingPunct="0">
              <a:spcBef>
                <a:spcPct val="20000"/>
              </a:spcBef>
              <a:spcAft>
                <a:spcPct val="0"/>
              </a:spcAft>
              <a:buClrTx/>
              <a:buSzTx/>
              <a:buNone/>
            </a:pPr>
            <a:r>
              <a:rPr kumimoji="0" lang="en-US" sz="1400" i="0" strike="noStrike" cap="none" normalizeH="0" baseline="0" dirty="0" smtClean="0">
                <a:ln>
                  <a:noFill/>
                </a:ln>
                <a:solidFill>
                  <a:schemeClr val="tx1"/>
                </a:solidFill>
                <a:effectLst/>
                <a:latin typeface="Arial" pitchFamily="34" charset="0"/>
              </a:rPr>
              <a:t>                              </a:t>
            </a:r>
            <a:r>
              <a:rPr kumimoji="0" lang="en-US" sz="1400" i="0" u="sng" strike="noStrike" cap="none" normalizeH="0" baseline="0" dirty="0" smtClean="0">
                <a:ln>
                  <a:noFill/>
                </a:ln>
                <a:solidFill>
                  <a:schemeClr val="tx1"/>
                </a:solidFill>
                <a:effectLst/>
                <a:latin typeface="Arial" pitchFamily="34" charset="0"/>
              </a:rPr>
              <a:t> differ from</a:t>
            </a:r>
            <a:r>
              <a:rPr kumimoji="0" lang="en-US" sz="1400" i="0" u="none" strike="noStrike" cap="none" normalizeH="0" baseline="0" dirty="0" smtClean="0">
                <a:ln>
                  <a:noFill/>
                </a:ln>
                <a:solidFill>
                  <a:schemeClr val="tx1"/>
                </a:solidFill>
                <a:effectLst/>
                <a:latin typeface="Arial" pitchFamily="34" charset="0"/>
              </a:rPr>
              <a:t> </a:t>
            </a:r>
          </a:p>
          <a:p>
            <a:pPr marL="662940" lvl="1" indent="-342900" eaLnBrk="0" fontAlgn="base" hangingPunct="0">
              <a:spcBef>
                <a:spcPct val="20000"/>
              </a:spcBef>
              <a:spcAft>
                <a:spcPct val="0"/>
              </a:spcAft>
              <a:buClrTx/>
              <a:buSzTx/>
              <a:buFontTx/>
              <a:buChar char="•"/>
            </a:pPr>
            <a:r>
              <a:rPr kumimoji="0" lang="en-US" sz="1400" i="0" u="none" strike="noStrike" cap="none" normalizeH="0" baseline="0" dirty="0" smtClean="0">
                <a:ln>
                  <a:noFill/>
                </a:ln>
                <a:solidFill>
                  <a:schemeClr val="tx1"/>
                </a:solidFill>
                <a:effectLst/>
                <a:latin typeface="Arial" pitchFamily="34" charset="0"/>
              </a:rPr>
              <a:t>those who didn’t? </a:t>
            </a:r>
            <a:endParaRPr kumimoji="0" lang="en-US" sz="14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accent1"/>
              </a:buClr>
              <a:buSzPts val="1300"/>
              <a:buFont typeface="Wingdings" pitchFamily="2" charset="2"/>
              <a:buChar char="n"/>
              <a:tabLst/>
            </a:pPr>
            <a:endParaRPr kumimoji="0" lang="en-US" sz="17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accent1"/>
              </a:buClr>
              <a:buSzPts val="1300"/>
              <a:buFont typeface="Wingdings" pitchFamily="2" charset="2"/>
              <a:buChar char="n"/>
              <a:tabLst/>
            </a:pPr>
            <a:r>
              <a:rPr kumimoji="0" lang="en-US" sz="1700" b="0" i="0" u="none" strike="noStrike" cap="none" normalizeH="0" baseline="0" dirty="0" smtClean="0">
                <a:ln>
                  <a:noFill/>
                </a:ln>
                <a:solidFill>
                  <a:schemeClr val="tx1"/>
                </a:solidFill>
                <a:effectLst/>
                <a:latin typeface="Arial" pitchFamily="34" charset="0"/>
              </a:rPr>
              <a:t>A.  They could make inferences and think critically </a:t>
            </a:r>
            <a:r>
              <a:rPr kumimoji="0" lang="en-US" sz="1800" b="0" i="0" u="none" strike="noStrike" cap="none" normalizeH="0" baseline="0" dirty="0" smtClean="0">
                <a:ln>
                  <a:noFill/>
                </a:ln>
                <a:solidFill>
                  <a:schemeClr val="tx1"/>
                </a:solidFill>
                <a:effectLst/>
                <a:latin typeface="Arial" pitchFamily="34" charset="0"/>
              </a:rPr>
              <a:t>while reading</a:t>
            </a:r>
            <a:r>
              <a:rPr kumimoji="0" lang="en-US" sz="1600" b="0" i="0" u="none" strike="noStrike" cap="none" normalizeH="0" baseline="0" dirty="0" smtClean="0">
                <a:ln>
                  <a:noFill/>
                </a:ln>
                <a:solidFill>
                  <a:schemeClr val="tx1"/>
                </a:solidFill>
                <a:effectLst/>
                <a:latin typeface="Arial" pitchFamily="34" charset="0"/>
              </a:rPr>
              <a:t>   </a:t>
            </a:r>
          </a:p>
          <a:p>
            <a:pPr marL="342900" marR="0" lvl="0" indent="-342900" algn="ctr" defTabSz="914400" rtl="0" eaLnBrk="0" fontAlgn="base" latinLnBrk="0" hangingPunct="0">
              <a:lnSpc>
                <a:spcPct val="100000"/>
              </a:lnSpc>
              <a:spcBef>
                <a:spcPct val="20000"/>
              </a:spcBef>
              <a:spcAft>
                <a:spcPct val="0"/>
              </a:spcAft>
              <a:buClr>
                <a:schemeClr val="accent1"/>
              </a:buClr>
              <a:buSzPts val="1300"/>
              <a:buNone/>
              <a:tabLst/>
            </a:pPr>
            <a:endParaRPr kumimoji="0" lang="en-US" sz="1600" b="1" i="0" u="none" strike="noStrike" cap="none" normalizeH="0" baseline="0" dirty="0" smtClean="0">
              <a:ln>
                <a:noFill/>
              </a:ln>
              <a:solidFill>
                <a:schemeClr val="tx1"/>
              </a:solidFill>
              <a:effectLst/>
              <a:latin typeface="Arial" pitchFamily="34" charset="0"/>
            </a:endParaRPr>
          </a:p>
          <a:p>
            <a:pPr marL="342900" marR="0" lvl="0" indent="-342900" algn="ctr" defTabSz="914400" rtl="0" eaLnBrk="0" fontAlgn="base" latinLnBrk="0" hangingPunct="0">
              <a:lnSpc>
                <a:spcPct val="100000"/>
              </a:lnSpc>
              <a:spcBef>
                <a:spcPct val="20000"/>
              </a:spcBef>
              <a:spcAft>
                <a:spcPct val="0"/>
              </a:spcAft>
              <a:buClr>
                <a:schemeClr val="accent1"/>
              </a:buClr>
              <a:buSzPts val="1300"/>
              <a:buNone/>
              <a:tabLst/>
            </a:pPr>
            <a:r>
              <a:rPr kumimoji="0" lang="en-US" sz="1600" b="1" i="0" u="none" strike="noStrike" cap="none" normalizeH="0" baseline="0" dirty="0" smtClean="0">
                <a:ln>
                  <a:noFill/>
                </a:ln>
                <a:solidFill>
                  <a:schemeClr val="tx1"/>
                </a:solidFill>
                <a:effectLst/>
                <a:latin typeface="Arial" pitchFamily="34" charset="0"/>
              </a:rPr>
              <a:t>OR</a:t>
            </a:r>
          </a:p>
          <a:p>
            <a:pPr marL="342900" marR="0" lvl="0" indent="-342900" algn="ctr" defTabSz="914400" rtl="0" eaLnBrk="0" fontAlgn="base" latinLnBrk="0" hangingPunct="0">
              <a:lnSpc>
                <a:spcPct val="100000"/>
              </a:lnSpc>
              <a:spcBef>
                <a:spcPct val="20000"/>
              </a:spcBef>
              <a:spcAft>
                <a:spcPct val="0"/>
              </a:spcAft>
              <a:buClrTx/>
              <a:buSzTx/>
              <a:buFontTx/>
              <a:buChar char="•"/>
              <a:tabLst/>
            </a:pPr>
            <a:endParaRPr kumimoji="0" lang="en-US" sz="1600" b="1"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accent1"/>
              </a:buClr>
              <a:buSzPts val="1400"/>
              <a:buFont typeface="Wingdings" pitchFamily="2" charset="2"/>
              <a:buChar char="n"/>
              <a:tabLst/>
            </a:pPr>
            <a:r>
              <a:rPr kumimoji="0" lang="en-US" sz="1800" b="0" i="0" u="none" strike="noStrike" cap="none" normalizeH="0" baseline="0" dirty="0" smtClean="0">
                <a:ln>
                  <a:noFill/>
                </a:ln>
                <a:solidFill>
                  <a:schemeClr val="tx1"/>
                </a:solidFill>
                <a:effectLst/>
                <a:latin typeface="Arial" pitchFamily="34" charset="0"/>
              </a:rPr>
              <a:t>B.  They could answer questions associated with complex </a:t>
            </a:r>
          </a:p>
          <a:p>
            <a:pPr marL="342900" marR="0" lvl="0" indent="-342900" algn="l" defTabSz="914400" rtl="0" eaLnBrk="0" fontAlgn="base" latinLnBrk="0" hangingPunct="0">
              <a:lnSpc>
                <a:spcPct val="100000"/>
              </a:lnSpc>
              <a:spcBef>
                <a:spcPct val="20000"/>
              </a:spcBef>
              <a:spcAft>
                <a:spcPct val="0"/>
              </a:spcAft>
              <a:buClr>
                <a:schemeClr val="accent1"/>
              </a:buClr>
              <a:buSzPts val="1400"/>
              <a:buFont typeface="Wingdings" pitchFamily="2" charset="2"/>
              <a:buChar char="n"/>
              <a:tabLst/>
            </a:pPr>
            <a:r>
              <a:rPr kumimoji="0" lang="en-US" sz="1800" b="0" i="0" u="none" strike="noStrike" cap="none" normalizeH="0" baseline="0" dirty="0" smtClean="0">
                <a:ln>
                  <a:noFill/>
                </a:ln>
                <a:solidFill>
                  <a:schemeClr val="tx1"/>
                </a:solidFill>
                <a:effectLst/>
                <a:latin typeface="Arial" pitchFamily="34" charset="0"/>
              </a:rPr>
              <a:t>text</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sz="1800" b="1" i="0" u="none" strike="noStrike" cap="none" normalizeH="0" baseline="0" dirty="0" smtClean="0">
              <a:ln>
                <a:noFill/>
              </a:ln>
              <a:solidFill>
                <a:schemeClr val="tx1"/>
              </a:solidFill>
              <a:effectLst/>
              <a:latin typeface="Arial Unicode MS"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r>
              <a:rPr kumimoji="0" lang="en-US" sz="1800" b="1" i="0" u="none" strike="noStrike" cap="none" normalizeH="0" baseline="0" dirty="0" smtClean="0">
                <a:ln>
                  <a:noFill/>
                </a:ln>
                <a:solidFill>
                  <a:schemeClr val="tx1"/>
                </a:solidFill>
                <a:effectLst/>
                <a:latin typeface="Arial" pitchFamily="34" charset="0"/>
              </a:rPr>
              <a:t>Important Implication</a:t>
            </a:r>
            <a:r>
              <a:rPr kumimoji="0" lang="en-US" sz="1800" b="0" i="0" u="none" strike="noStrike" cap="none" normalizeH="0" baseline="0" dirty="0" smtClean="0">
                <a:ln>
                  <a:noFill/>
                </a:ln>
                <a:solidFill>
                  <a:schemeClr val="tx1"/>
                </a:solidFill>
                <a:effectLst/>
                <a:latin typeface="Arial" pitchFamily="34" charset="0"/>
              </a:rPr>
              <a:t>:  </a:t>
            </a:r>
            <a:r>
              <a:rPr kumimoji="0" lang="en-US" sz="1800" b="1" i="0" u="none" strike="noStrike" cap="none" normalizeH="0" baseline="0" dirty="0" smtClean="0">
                <a:ln>
                  <a:noFill/>
                </a:ln>
                <a:solidFill>
                  <a:schemeClr val="tx1"/>
                </a:solidFill>
                <a:effectLst/>
                <a:latin typeface="Arial" pitchFamily="34" charset="0"/>
              </a:rPr>
              <a:t>What students can read, in</a:t>
            </a:r>
            <a:r>
              <a:rPr kumimoji="0" lang="en-US" sz="1800" b="0" i="0" u="none" strike="noStrike" cap="none" normalizeH="0" baseline="0" dirty="0" smtClean="0">
                <a:ln>
                  <a:noFill/>
                </a:ln>
                <a:solidFill>
                  <a:schemeClr val="tx1"/>
                </a:solidFill>
                <a:effectLst/>
                <a:latin typeface="Arial" pitchFamily="34" charset="0"/>
              </a:rPr>
              <a:t> terms of its </a:t>
            </a:r>
            <a:r>
              <a:rPr kumimoji="0" lang="en-US" sz="1800" b="1" i="0" u="sng" strike="noStrike" cap="none" normalizeH="0" baseline="0" dirty="0" smtClean="0">
                <a:ln>
                  <a:noFill/>
                </a:ln>
                <a:solidFill>
                  <a:schemeClr val="tx1"/>
                </a:solidFill>
                <a:effectLst/>
                <a:latin typeface="Arial" pitchFamily="34" charset="0"/>
              </a:rPr>
              <a:t>complexity</a:t>
            </a:r>
            <a:r>
              <a:rPr kumimoji="0" lang="en-US" sz="1800" b="0" i="0" u="none" strike="noStrike" cap="none" normalizeH="0" baseline="0" dirty="0" smtClean="0">
                <a:ln>
                  <a:noFill/>
                </a:ln>
                <a:solidFill>
                  <a:schemeClr val="tx1"/>
                </a:solidFill>
                <a:effectLst/>
                <a:latin typeface="Arial" pitchFamily="34" charset="0"/>
              </a:rPr>
              <a:t>, is at least as important as </a:t>
            </a:r>
            <a:r>
              <a:rPr kumimoji="0" lang="en-US" sz="1800" b="1" i="0" u="none" strike="noStrike" cap="none" normalizeH="0" baseline="0" dirty="0" smtClean="0">
                <a:ln>
                  <a:noFill/>
                </a:ln>
                <a:solidFill>
                  <a:schemeClr val="tx1"/>
                </a:solidFill>
                <a:effectLst/>
                <a:latin typeface="Arial" pitchFamily="34" charset="0"/>
              </a:rPr>
              <a:t>what they can do with what they read.</a:t>
            </a:r>
            <a:endParaRPr kumimoji="0" lang="en-US" sz="1800" b="1" i="0" u="none" strike="noStrike" cap="none" normalizeH="0" baseline="0" dirty="0" smtClean="0">
              <a:ln>
                <a:noFill/>
              </a:ln>
              <a:solidFill>
                <a:schemeClr val="tx1"/>
              </a:solidFill>
              <a:effectLst/>
              <a:latin typeface="Arial Unicode MS"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sz="1800" b="1" i="0" u="none" strike="noStrike" cap="none" normalizeH="0" baseline="0" dirty="0" smtClean="0">
              <a:ln>
                <a:noFill/>
              </a:ln>
              <a:solidFill>
                <a:schemeClr val="tx1"/>
              </a:solidFill>
              <a:effectLst/>
              <a:latin typeface="Arial Unicode MS" pitchFamily="34" charset="-128"/>
            </a:endParaRPr>
          </a:p>
          <a:p>
            <a:pPr marL="342900" marR="0" lvl="0" indent="-342900" algn="r" defTabSz="914400" rtl="0" eaLnBrk="0" fontAlgn="base" latinLnBrk="0" hangingPunct="0">
              <a:lnSpc>
                <a:spcPct val="100000"/>
              </a:lnSpc>
              <a:spcBef>
                <a:spcPct val="20000"/>
              </a:spcBef>
              <a:spcAft>
                <a:spcPct val="0"/>
              </a:spcAft>
              <a:buClr>
                <a:schemeClr val="folHlink"/>
              </a:buClr>
              <a:buSzPts val="1300"/>
              <a:tabLst/>
            </a:pPr>
            <a:r>
              <a:rPr kumimoji="0" lang="en-US" sz="1400" b="0" i="0" u="none" strike="noStrike" cap="none" normalizeH="0" baseline="0" dirty="0" smtClean="0">
                <a:ln>
                  <a:noFill/>
                </a:ln>
                <a:solidFill>
                  <a:srgbClr val="FFC000"/>
                </a:solidFill>
                <a:effectLst/>
                <a:latin typeface="Arial Unicode MS" pitchFamily="34" charset="-128"/>
              </a:rPr>
              <a:t>2006, ACT, </a:t>
            </a:r>
            <a:r>
              <a:rPr kumimoji="0" lang="en-US" sz="1400" b="0" i="1" u="none" strike="noStrike" cap="none" normalizeH="0" baseline="0" dirty="0" smtClean="0">
                <a:ln>
                  <a:noFill/>
                </a:ln>
                <a:solidFill>
                  <a:srgbClr val="FFC000"/>
                </a:solidFill>
                <a:effectLst/>
                <a:latin typeface="Arial Unicode MS" pitchFamily="34" charset="-128"/>
              </a:rPr>
              <a:t>Reading</a:t>
            </a:r>
            <a:r>
              <a:rPr kumimoji="0" lang="en-US" sz="1400" b="0" i="0" u="none" strike="noStrike" cap="none" normalizeH="0" baseline="0" dirty="0" smtClean="0">
                <a:ln>
                  <a:noFill/>
                </a:ln>
                <a:solidFill>
                  <a:srgbClr val="FFC000"/>
                </a:solidFill>
                <a:effectLst/>
                <a:latin typeface="Arial Unicode MS" pitchFamily="34" charset="-128"/>
              </a:rPr>
              <a:t> </a:t>
            </a:r>
            <a:r>
              <a:rPr kumimoji="0" lang="en-US" sz="1400" b="0" i="1" u="none" strike="noStrike" cap="none" normalizeH="0" baseline="0" dirty="0" smtClean="0">
                <a:ln>
                  <a:noFill/>
                </a:ln>
                <a:solidFill>
                  <a:srgbClr val="FFC000"/>
                </a:solidFill>
                <a:effectLst/>
                <a:latin typeface="Arial Unicode MS" pitchFamily="34" charset="-128"/>
              </a:rPr>
              <a:t>Between the</a:t>
            </a:r>
            <a:r>
              <a:rPr kumimoji="0" lang="en-US" sz="1400" b="0" i="1" u="none" strike="noStrike" cap="none" normalizeH="0" baseline="0" dirty="0" smtClean="0">
                <a:ln>
                  <a:noFill/>
                </a:ln>
                <a:solidFill>
                  <a:srgbClr val="FFC000"/>
                </a:solidFill>
                <a:effectLst/>
                <a:latin typeface="Arial" pitchFamily="34" charset="0"/>
              </a:rPr>
              <a:t> Lines </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dirty="0" smtClean="0">
              <a:ln>
                <a:noFill/>
              </a:ln>
              <a:solidFill>
                <a:schemeClr val="tx1"/>
              </a:solidFill>
              <a:effectLst/>
              <a:latin typeface="Arial" pitchFamily="34" charset="0"/>
            </a:endParaRPr>
          </a:p>
        </p:txBody>
      </p:sp>
      <p:sp>
        <p:nvSpPr>
          <p:cNvPr id="5" name="Rounded Rectangle 4"/>
          <p:cNvSpPr/>
          <p:nvPr/>
        </p:nvSpPr>
        <p:spPr>
          <a:xfrm>
            <a:off x="2209800" y="3733800"/>
            <a:ext cx="5791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FFFFFF"/>
              </a:solidFill>
              <a:latin typeface="Arial" pitchFamily="34" charset="0"/>
              <a:cs typeface="Arial" pitchFamily="34" charset="0"/>
            </a:endParaRPr>
          </a:p>
        </p:txBody>
      </p:sp>
      <p:pic>
        <p:nvPicPr>
          <p:cNvPr id="144388" name="Picture 6"/>
          <p:cNvPicPr>
            <a:picLocks noChangeAspect="1" noChangeArrowheads="1"/>
          </p:cNvPicPr>
          <p:nvPr/>
        </p:nvPicPr>
        <p:blipFill>
          <a:blip r:embed="rId3" cstate="print"/>
          <a:srcRect/>
          <a:stretch>
            <a:fillRect/>
          </a:stretch>
        </p:blipFill>
        <p:spPr bwMode="auto">
          <a:xfrm>
            <a:off x="152400" y="1828800"/>
            <a:ext cx="1966913" cy="2462213"/>
          </a:xfrm>
          <a:prstGeom prst="rect">
            <a:avLst/>
          </a:prstGeom>
          <a:noFill/>
          <a:ln w="9525">
            <a:noFill/>
            <a:miter lim="800000"/>
            <a:headEnd/>
            <a:tailEnd/>
          </a:ln>
        </p:spPr>
      </p:pic>
    </p:spTree>
    <p:extLst>
      <p:ext uri="{BB962C8B-B14F-4D97-AF65-F5344CB8AC3E}">
        <p14:creationId xmlns:p14="http://schemas.microsoft.com/office/powerpoint/2010/main" val="2533341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0"/>
            <a:ext cx="8077200" cy="1162050"/>
          </a:xfrm>
        </p:spPr>
        <p:txBody>
          <a:bodyPr/>
          <a:lstStyle/>
          <a:p>
            <a:r>
              <a:rPr lang="en-US" sz="4000" dirty="0" smtClean="0">
                <a:solidFill>
                  <a:srgbClr val="FFC000"/>
                </a:solidFill>
                <a:latin typeface="Arial Unicode MS" pitchFamily="34" charset="-128"/>
                <a:ea typeface="Arial Unicode MS" pitchFamily="34" charset="-128"/>
                <a:cs typeface="Arial Unicode MS" pitchFamily="34" charset="-128"/>
              </a:rPr>
              <a:t>Common Core Exemplar Text</a:t>
            </a:r>
            <a:br>
              <a:rPr lang="en-US" sz="4000" dirty="0" smtClean="0">
                <a:solidFill>
                  <a:srgbClr val="FFC000"/>
                </a:solidFill>
                <a:latin typeface="Arial Unicode MS" pitchFamily="34" charset="-128"/>
                <a:ea typeface="Arial Unicode MS" pitchFamily="34" charset="-128"/>
                <a:cs typeface="Arial Unicode MS" pitchFamily="34" charset="-128"/>
              </a:rPr>
            </a:br>
            <a:r>
              <a:rPr lang="en-US" sz="1800" dirty="0" smtClean="0">
                <a:solidFill>
                  <a:srgbClr val="FFC000"/>
                </a:solidFill>
                <a:latin typeface="Arial Unicode MS" pitchFamily="34" charset="-128"/>
                <a:ea typeface="Arial Unicode MS" pitchFamily="34" charset="-128"/>
                <a:cs typeface="Arial Unicode MS" pitchFamily="34" charset="-128"/>
              </a:rPr>
              <a:t>Appendix B, p. 63</a:t>
            </a:r>
            <a:endParaRPr lang="en-US" dirty="0" smtClean="0">
              <a:solidFill>
                <a:srgbClr val="FFC000"/>
              </a:solidFill>
              <a:latin typeface="Arial Unicode MS" pitchFamily="34" charset="-128"/>
              <a:ea typeface="Arial Unicode MS" pitchFamily="34" charset="-128"/>
              <a:cs typeface="Arial Unicode MS" pitchFamily="34" charset="-128"/>
            </a:endParaRPr>
          </a:p>
        </p:txBody>
      </p:sp>
      <p:sp>
        <p:nvSpPr>
          <p:cNvPr id="17411" name="Content Placeholder 4"/>
          <p:cNvSpPr>
            <a:spLocks noGrp="1"/>
          </p:cNvSpPr>
          <p:nvPr>
            <p:ph idx="4294967295"/>
          </p:nvPr>
        </p:nvSpPr>
        <p:spPr>
          <a:xfrm>
            <a:off x="4648200" y="990600"/>
            <a:ext cx="4191000" cy="5181600"/>
          </a:xfrm>
          <a:prstGeom prst="rect">
            <a:avLst/>
          </a:prstGeom>
        </p:spPr>
        <p:txBody>
          <a:bodyPr>
            <a:normAutofit/>
          </a:bodyPr>
          <a:lstStyle/>
          <a:p>
            <a:pPr algn="r"/>
            <a:r>
              <a:rPr lang="en-US" dirty="0" smtClean="0"/>
              <a:t>20 minutes</a:t>
            </a:r>
          </a:p>
          <a:p>
            <a:pPr>
              <a:buFont typeface="Wingdings" pitchFamily="2" charset="2"/>
              <a:buNone/>
            </a:pPr>
            <a:r>
              <a:rPr lang="en-US" sz="1800" b="1" dirty="0" smtClean="0"/>
              <a:t>Read </a:t>
            </a:r>
            <a:r>
              <a:rPr lang="en-US" sz="1800" b="1" i="1" dirty="0" smtClean="0"/>
              <a:t>The Secret Garden </a:t>
            </a:r>
            <a:r>
              <a:rPr lang="en-US" sz="1800" b="1" dirty="0" smtClean="0"/>
              <a:t>excerpt on handout</a:t>
            </a:r>
          </a:p>
          <a:p>
            <a:pPr>
              <a:buFont typeface="Wingdings" pitchFamily="2" charset="2"/>
              <a:buNone/>
            </a:pPr>
            <a:r>
              <a:rPr lang="en-US" sz="1800" b="1" dirty="0" smtClean="0"/>
              <a:t>What makes this text challenging? </a:t>
            </a:r>
            <a:r>
              <a:rPr lang="en-US" sz="1800" dirty="0" smtClean="0"/>
              <a:t>(engage in Think-Pair-Share)</a:t>
            </a:r>
            <a:endParaRPr lang="en-US" sz="1800" b="1" dirty="0" smtClean="0"/>
          </a:p>
          <a:p>
            <a:pPr>
              <a:buFont typeface="Wingdings" pitchFamily="2" charset="2"/>
              <a:buNone/>
            </a:pPr>
            <a:r>
              <a:rPr lang="en-US" sz="1800" b="1" dirty="0" smtClean="0"/>
              <a:t>Whole group discussion:  Common Textual Challenges</a:t>
            </a:r>
            <a:endParaRPr lang="en-US" sz="1800" dirty="0" smtClean="0"/>
          </a:p>
          <a:p>
            <a:pPr lvl="3">
              <a:buBlip>
                <a:blip r:embed="rId3"/>
              </a:buBlip>
            </a:pPr>
            <a:r>
              <a:rPr lang="en-US" dirty="0" smtClean="0"/>
              <a:t>Vocabulary</a:t>
            </a:r>
          </a:p>
          <a:p>
            <a:pPr lvl="3">
              <a:buBlip>
                <a:blip r:embed="rId3"/>
              </a:buBlip>
            </a:pPr>
            <a:r>
              <a:rPr lang="en-US" dirty="0" smtClean="0"/>
              <a:t>Background knowledge</a:t>
            </a:r>
          </a:p>
          <a:p>
            <a:pPr lvl="3">
              <a:buBlip>
                <a:blip r:embed="rId3"/>
              </a:buBlip>
            </a:pPr>
            <a:r>
              <a:rPr lang="en-US" dirty="0" smtClean="0"/>
              <a:t>Sentence structure</a:t>
            </a:r>
          </a:p>
          <a:p>
            <a:pPr lvl="3">
              <a:buBlip>
                <a:blip r:embed="rId3"/>
              </a:buBlip>
            </a:pPr>
            <a:r>
              <a:rPr lang="en-US" dirty="0" smtClean="0"/>
              <a:t>Density</a:t>
            </a:r>
          </a:p>
          <a:p>
            <a:pPr lvl="3">
              <a:buBlip>
                <a:blip r:embed="rId3"/>
              </a:buBlip>
            </a:pPr>
            <a:r>
              <a:rPr lang="en-US" dirty="0" smtClean="0"/>
              <a:t>Length</a:t>
            </a:r>
          </a:p>
          <a:p>
            <a:pPr lvl="3">
              <a:buBlip>
                <a:blip r:embed="rId3"/>
              </a:buBlip>
            </a:pPr>
            <a:r>
              <a:rPr lang="en-US" dirty="0" smtClean="0"/>
              <a:t>Figurative language</a:t>
            </a:r>
          </a:p>
          <a:p>
            <a:pPr lvl="3">
              <a:buBlip>
                <a:blip r:embed="rId3"/>
              </a:buBlip>
            </a:pPr>
            <a:r>
              <a:rPr lang="en-US" dirty="0" smtClean="0"/>
              <a:t>Word Choice</a:t>
            </a:r>
          </a:p>
          <a:p>
            <a:endParaRPr lang="en-US" sz="2400" dirty="0" smtClean="0"/>
          </a:p>
          <a:p>
            <a:endParaRPr lang="en-US" sz="1800" dirty="0" smtClean="0"/>
          </a:p>
          <a:p>
            <a:endParaRPr lang="en-US" sz="1800" dirty="0" smtClean="0"/>
          </a:p>
        </p:txBody>
      </p:sp>
      <p:sp>
        <p:nvSpPr>
          <p:cNvPr id="20484" name="Text Placeholder 5"/>
          <p:cNvSpPr>
            <a:spLocks noGrp="1"/>
          </p:cNvSpPr>
          <p:nvPr>
            <p:ph type="body" sz="half" idx="2"/>
          </p:nvPr>
        </p:nvSpPr>
        <p:spPr>
          <a:xfrm>
            <a:off x="914400" y="1524000"/>
            <a:ext cx="3505200" cy="4449763"/>
          </a:xfrm>
        </p:spPr>
        <p:txBody>
          <a:bodyPr/>
          <a:lstStyle/>
          <a:p>
            <a:endParaRPr lang="en-US" smtClean="0"/>
          </a:p>
        </p:txBody>
      </p:sp>
      <p:pic>
        <p:nvPicPr>
          <p:cNvPr id="20486" name="Picture 2"/>
          <p:cNvPicPr>
            <a:picLocks noChangeAspect="1" noChangeArrowheads="1"/>
          </p:cNvPicPr>
          <p:nvPr/>
        </p:nvPicPr>
        <p:blipFill>
          <a:blip r:embed="rId4" cstate="print"/>
          <a:srcRect/>
          <a:stretch>
            <a:fillRect/>
          </a:stretch>
        </p:blipFill>
        <p:spPr bwMode="auto">
          <a:xfrm>
            <a:off x="762000" y="1219200"/>
            <a:ext cx="3425825" cy="2566988"/>
          </a:xfrm>
          <a:prstGeom prst="rect">
            <a:avLst/>
          </a:prstGeom>
          <a:noFill/>
          <a:ln w="9525">
            <a:noFill/>
            <a:miter lim="800000"/>
            <a:headEnd/>
            <a:tailEnd/>
          </a:ln>
        </p:spPr>
      </p:pic>
      <p:sp>
        <p:nvSpPr>
          <p:cNvPr id="20487" name="TextBox 10"/>
          <p:cNvSpPr txBox="1">
            <a:spLocks noChangeArrowheads="1"/>
          </p:cNvSpPr>
          <p:nvPr/>
        </p:nvSpPr>
        <p:spPr bwMode="auto">
          <a:xfrm>
            <a:off x="838200" y="3810000"/>
            <a:ext cx="3581400" cy="2215991"/>
          </a:xfrm>
          <a:prstGeom prst="rect">
            <a:avLst/>
          </a:prstGeom>
          <a:noFill/>
          <a:ln w="9525">
            <a:noFill/>
            <a:miter lim="800000"/>
            <a:headEnd/>
            <a:tailEnd/>
          </a:ln>
        </p:spPr>
        <p:txBody>
          <a:bodyPr wrap="square">
            <a:spAutoFit/>
          </a:bodyPr>
          <a:lstStyle/>
          <a:p>
            <a:r>
              <a:rPr lang="en-US" sz="1600" dirty="0">
                <a:solidFill>
                  <a:srgbClr val="FFC000"/>
                </a:solidFill>
              </a:rPr>
              <a:t>Teaching reading strategies is effective but is only a </a:t>
            </a:r>
            <a:r>
              <a:rPr lang="en-US" sz="1600" b="1" dirty="0">
                <a:solidFill>
                  <a:srgbClr val="FFC000"/>
                </a:solidFill>
              </a:rPr>
              <a:t>one-time </a:t>
            </a:r>
            <a:r>
              <a:rPr lang="en-US" sz="1600" dirty="0">
                <a:solidFill>
                  <a:srgbClr val="FFC000"/>
                </a:solidFill>
              </a:rPr>
              <a:t>boost</a:t>
            </a:r>
          </a:p>
          <a:p>
            <a:endParaRPr lang="en-US" dirty="0">
              <a:solidFill>
                <a:srgbClr val="FFC000"/>
              </a:solidFill>
            </a:endParaRPr>
          </a:p>
          <a:p>
            <a:r>
              <a:rPr lang="en-US" sz="1600" dirty="0">
                <a:solidFill>
                  <a:srgbClr val="FFC000"/>
                </a:solidFill>
              </a:rPr>
              <a:t>More substantial, longer-term benefits come from years of systematic instruction &amp; constant exposure to high quality books, films, conversations </a:t>
            </a:r>
          </a:p>
          <a:p>
            <a:pPr algn="r"/>
            <a:endParaRPr lang="en-US" sz="500" dirty="0">
              <a:solidFill>
                <a:srgbClr val="FFC000"/>
              </a:solidFill>
            </a:endParaRPr>
          </a:p>
          <a:p>
            <a:pPr algn="r"/>
            <a:endParaRPr lang="en-US" sz="500" dirty="0">
              <a:solidFill>
                <a:srgbClr val="FFC000"/>
              </a:solidFill>
            </a:endParaRPr>
          </a:p>
          <a:p>
            <a:pPr algn="r"/>
            <a:r>
              <a:rPr lang="en-US" sz="1400" dirty="0">
                <a:solidFill>
                  <a:srgbClr val="FFC000"/>
                </a:solidFill>
              </a:rPr>
              <a:t>Daniel Willingham, 2007</a:t>
            </a:r>
          </a:p>
        </p:txBody>
      </p:sp>
    </p:spTree>
    <p:extLst>
      <p:ext uri="{BB962C8B-B14F-4D97-AF65-F5344CB8AC3E}">
        <p14:creationId xmlns:p14="http://schemas.microsoft.com/office/powerpoint/2010/main" val="474233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slide(fromBottom)">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slide(fromBottom)">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slide(fromBottom)">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slide(fromBottom)">
                                      <p:cBhvr>
                                        <p:cTn id="22" dur="500"/>
                                        <p:tgtEl>
                                          <p:spTgt spid="17411">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Effect transition="in" filter="slide(fromBottom)">
                                      <p:cBhvr>
                                        <p:cTn id="25" dur="500"/>
                                        <p:tgtEl>
                                          <p:spTgt spid="17411">
                                            <p:txEl>
                                              <p:pRg st="4" end="4"/>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7411">
                                            <p:txEl>
                                              <p:pRg st="5" end="5"/>
                                            </p:txEl>
                                          </p:spTgt>
                                        </p:tgtEl>
                                        <p:attrNameLst>
                                          <p:attrName>style.visibility</p:attrName>
                                        </p:attrNameLst>
                                      </p:cBhvr>
                                      <p:to>
                                        <p:strVal val="visible"/>
                                      </p:to>
                                    </p:set>
                                    <p:animEffect transition="in" filter="slide(fromBottom)">
                                      <p:cBhvr>
                                        <p:cTn id="28" dur="500"/>
                                        <p:tgtEl>
                                          <p:spTgt spid="17411">
                                            <p:txEl>
                                              <p:pRg st="5" end="5"/>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animEffect transition="in" filter="slide(fromBottom)">
                                      <p:cBhvr>
                                        <p:cTn id="31" dur="500"/>
                                        <p:tgtEl>
                                          <p:spTgt spid="17411">
                                            <p:txEl>
                                              <p:pRg st="6" end="6"/>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7411">
                                            <p:txEl>
                                              <p:pRg st="7" end="7"/>
                                            </p:txEl>
                                          </p:spTgt>
                                        </p:tgtEl>
                                        <p:attrNameLst>
                                          <p:attrName>style.visibility</p:attrName>
                                        </p:attrNameLst>
                                      </p:cBhvr>
                                      <p:to>
                                        <p:strVal val="visible"/>
                                      </p:to>
                                    </p:set>
                                    <p:animEffect transition="in" filter="slide(fromBottom)">
                                      <p:cBhvr>
                                        <p:cTn id="34" dur="500"/>
                                        <p:tgtEl>
                                          <p:spTgt spid="17411">
                                            <p:txEl>
                                              <p:pRg st="7" end="7"/>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animEffect transition="in" filter="slide(fromBottom)">
                                      <p:cBhvr>
                                        <p:cTn id="37" dur="500"/>
                                        <p:tgtEl>
                                          <p:spTgt spid="17411">
                                            <p:txEl>
                                              <p:pRg st="8" end="8"/>
                                            </p:txEl>
                                          </p:spTgt>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7411">
                                            <p:txEl>
                                              <p:pRg st="9" end="9"/>
                                            </p:txEl>
                                          </p:spTgt>
                                        </p:tgtEl>
                                        <p:attrNameLst>
                                          <p:attrName>style.visibility</p:attrName>
                                        </p:attrNameLst>
                                      </p:cBhvr>
                                      <p:to>
                                        <p:strVal val="visible"/>
                                      </p:to>
                                    </p:set>
                                    <p:animEffect transition="in" filter="slide(fromBottom)">
                                      <p:cBhvr>
                                        <p:cTn id="40" dur="500"/>
                                        <p:tgtEl>
                                          <p:spTgt spid="17411">
                                            <p:txEl>
                                              <p:pRg st="9" end="9"/>
                                            </p:tx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7411">
                                            <p:txEl>
                                              <p:pRg st="10" end="10"/>
                                            </p:txEl>
                                          </p:spTgt>
                                        </p:tgtEl>
                                        <p:attrNameLst>
                                          <p:attrName>style.visibility</p:attrName>
                                        </p:attrNameLst>
                                      </p:cBhvr>
                                      <p:to>
                                        <p:strVal val="visible"/>
                                      </p:to>
                                    </p:set>
                                    <p:animEffect transition="in" filter="slide(fromBottom)">
                                      <p:cBhvr>
                                        <p:cTn id="43" dur="500"/>
                                        <p:tgtEl>
                                          <p:spTgt spid="174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2426" y="228600"/>
            <a:ext cx="8105774" cy="685800"/>
          </a:xfrm>
        </p:spPr>
        <p:txBody>
          <a:bodyPr/>
          <a:lstStyle/>
          <a:p>
            <a:r>
              <a:rPr lang="en-US" sz="3200" b="1" dirty="0" smtClean="0">
                <a:solidFill>
                  <a:srgbClr val="FFC000"/>
                </a:solidFill>
                <a:latin typeface="Arial Unicode MS" pitchFamily="34" charset="-128"/>
                <a:ea typeface="Arial Unicode MS" pitchFamily="34" charset="-128"/>
                <a:cs typeface="Arial Unicode MS" pitchFamily="34" charset="-128"/>
              </a:rPr>
              <a:t>Building Capacity Through Close Reading</a:t>
            </a:r>
          </a:p>
        </p:txBody>
      </p:sp>
      <p:sp>
        <p:nvSpPr>
          <p:cNvPr id="32771" name="Content Placeholder 2"/>
          <p:cNvSpPr>
            <a:spLocks noGrp="1"/>
          </p:cNvSpPr>
          <p:nvPr>
            <p:ph idx="4294967295"/>
          </p:nvPr>
        </p:nvSpPr>
        <p:spPr>
          <a:xfrm>
            <a:off x="609600" y="1066800"/>
            <a:ext cx="7772400" cy="4530725"/>
          </a:xfrm>
          <a:prstGeom prst="rect">
            <a:avLst/>
          </a:prstGeom>
        </p:spPr>
        <p:txBody>
          <a:bodyPr>
            <a:noAutofit/>
          </a:bodyPr>
          <a:lstStyle/>
          <a:p>
            <a:pPr algn="r"/>
            <a:r>
              <a:rPr lang="en-US" dirty="0" smtClean="0">
                <a:latin typeface="Arial Unicode MS" pitchFamily="34" charset="-128"/>
                <a:ea typeface="Arial Unicode MS" pitchFamily="34" charset="-128"/>
                <a:cs typeface="Arial Unicode MS" pitchFamily="34" charset="-128"/>
              </a:rPr>
              <a:t>30 minutes</a:t>
            </a:r>
          </a:p>
          <a:p>
            <a:pPr>
              <a:buBlip>
                <a:blip r:embed="rId3"/>
              </a:buBlip>
            </a:pPr>
            <a:r>
              <a:rPr lang="en-US" sz="2800" dirty="0" smtClean="0">
                <a:latin typeface="Arial Unicode MS" pitchFamily="34" charset="-128"/>
                <a:ea typeface="Arial Unicode MS" pitchFamily="34" charset="-128"/>
                <a:cs typeface="Arial Unicode MS" pitchFamily="34" charset="-128"/>
              </a:rPr>
              <a:t>Select short, worthy passages</a:t>
            </a:r>
          </a:p>
          <a:p>
            <a:pPr>
              <a:buBlip>
                <a:blip r:embed="rId3"/>
              </a:buBlip>
            </a:pPr>
            <a:r>
              <a:rPr lang="en-US" sz="2800" dirty="0" smtClean="0">
                <a:latin typeface="Arial Unicode MS" pitchFamily="34" charset="-128"/>
                <a:ea typeface="Arial Unicode MS" pitchFamily="34" charset="-128"/>
                <a:cs typeface="Arial Unicode MS" pitchFamily="34" charset="-128"/>
              </a:rPr>
              <a:t>Design the lesson so students re-read</a:t>
            </a:r>
          </a:p>
          <a:p>
            <a:pPr>
              <a:buBlip>
                <a:blip r:embed="rId3"/>
              </a:buBlip>
            </a:pPr>
            <a:r>
              <a:rPr lang="en-US" sz="2800" dirty="0" smtClean="0">
                <a:latin typeface="Arial Unicode MS" pitchFamily="34" charset="-128"/>
                <a:ea typeface="Arial Unicode MS" pitchFamily="34" charset="-128"/>
                <a:cs typeface="Arial Unicode MS" pitchFamily="34" charset="-128"/>
              </a:rPr>
              <a:t>Ask students to “read with a pencil”</a:t>
            </a:r>
          </a:p>
          <a:p>
            <a:pPr>
              <a:buBlip>
                <a:blip r:embed="rId3"/>
              </a:buBlip>
            </a:pPr>
            <a:r>
              <a:rPr lang="en-US" sz="2800" dirty="0" smtClean="0">
                <a:latin typeface="Arial Unicode MS" pitchFamily="34" charset="-128"/>
                <a:ea typeface="Arial Unicode MS" pitchFamily="34" charset="-128"/>
                <a:cs typeface="Arial Unicode MS" pitchFamily="34" charset="-128"/>
              </a:rPr>
              <a:t>Remind students to note confusions</a:t>
            </a:r>
          </a:p>
          <a:p>
            <a:pPr>
              <a:buBlip>
                <a:blip r:embed="rId3"/>
              </a:buBlip>
            </a:pPr>
            <a:r>
              <a:rPr lang="en-US" sz="2800" dirty="0" smtClean="0">
                <a:latin typeface="Arial Unicode MS" pitchFamily="34" charset="-128"/>
                <a:ea typeface="Arial Unicode MS" pitchFamily="34" charset="-128"/>
                <a:cs typeface="Arial Unicode MS" pitchFamily="34" charset="-128"/>
              </a:rPr>
              <a:t>Model the text</a:t>
            </a:r>
          </a:p>
          <a:p>
            <a:pPr>
              <a:buBlip>
                <a:blip r:embed="rId3"/>
              </a:buBlip>
            </a:pPr>
            <a:r>
              <a:rPr lang="en-US" sz="2800" dirty="0" smtClean="0">
                <a:latin typeface="Arial Unicode MS" pitchFamily="34" charset="-128"/>
                <a:ea typeface="Arial Unicode MS" pitchFamily="34" charset="-128"/>
                <a:cs typeface="Arial Unicode MS" pitchFamily="34" charset="-128"/>
              </a:rPr>
              <a:t>Discuss the text</a:t>
            </a:r>
          </a:p>
          <a:p>
            <a:pPr>
              <a:buBlip>
                <a:blip r:embed="rId3"/>
              </a:buBlip>
            </a:pPr>
            <a:r>
              <a:rPr lang="en-US" sz="2800" dirty="0" smtClean="0">
                <a:latin typeface="Arial Unicode MS" pitchFamily="34" charset="-128"/>
                <a:ea typeface="Arial Unicode MS" pitchFamily="34" charset="-128"/>
                <a:cs typeface="Arial Unicode MS" pitchFamily="34" charset="-128"/>
              </a:rPr>
              <a:t>Ask text dependent questions</a:t>
            </a:r>
          </a:p>
          <a:p>
            <a:endParaRPr lang="en-US" sz="2400" dirty="0" smtClean="0">
              <a:latin typeface="Arial Unicode MS" pitchFamily="34" charset="-128"/>
              <a:ea typeface="Arial Unicode MS" pitchFamily="34" charset="-128"/>
              <a:cs typeface="Arial Unicode MS" pitchFamily="34" charset="-128"/>
            </a:endParaRPr>
          </a:p>
        </p:txBody>
      </p:sp>
      <p:sp>
        <p:nvSpPr>
          <p:cNvPr id="5" name="TextBox 4"/>
          <p:cNvSpPr txBox="1"/>
          <p:nvPr/>
        </p:nvSpPr>
        <p:spPr>
          <a:xfrm>
            <a:off x="6096000" y="4038600"/>
            <a:ext cx="2743200" cy="2585323"/>
          </a:xfrm>
          <a:prstGeom prst="rect">
            <a:avLst/>
          </a:prstGeom>
          <a:noFill/>
          <a:ln w="12700">
            <a:solidFill>
              <a:schemeClr val="accent2">
                <a:lumMod val="75000"/>
              </a:schemeClr>
            </a:solidFill>
          </a:ln>
        </p:spPr>
        <p:txBody>
          <a:bodyPr wrap="square" rtlCol="0">
            <a:spAutoFit/>
          </a:bodyPr>
          <a:lstStyle/>
          <a:p>
            <a:r>
              <a:rPr lang="en-US" u="sng" dirty="0" smtClean="0">
                <a:solidFill>
                  <a:srgbClr val="FFFFFF"/>
                </a:solidFill>
                <a:latin typeface="Arial Unicode MS" pitchFamily="34" charset="-128"/>
                <a:ea typeface="Arial Unicode MS" pitchFamily="34" charset="-128"/>
                <a:cs typeface="Arial Unicode MS" pitchFamily="34" charset="-128"/>
              </a:rPr>
              <a:t>RL 5.3 (example)</a:t>
            </a:r>
            <a:r>
              <a:rPr lang="en-US" dirty="0" smtClean="0">
                <a:solidFill>
                  <a:srgbClr val="FFFFFF"/>
                </a:solidFill>
              </a:rPr>
              <a:t>.  </a:t>
            </a:r>
          </a:p>
          <a:p>
            <a:endParaRPr lang="en-US" dirty="0" smtClean="0">
              <a:solidFill>
                <a:srgbClr val="FFFFFF"/>
              </a:solidFill>
            </a:endParaRPr>
          </a:p>
          <a:p>
            <a:r>
              <a:rPr lang="en-US" dirty="0" smtClean="0">
                <a:solidFill>
                  <a:srgbClr val="FFFFFF"/>
                </a:solidFill>
                <a:latin typeface="Arial Unicode MS" pitchFamily="34" charset="-128"/>
                <a:ea typeface="Arial Unicode MS" pitchFamily="34" charset="-128"/>
                <a:cs typeface="Arial Unicode MS" pitchFamily="34" charset="-128"/>
              </a:rPr>
              <a:t>Compare and contrast 2 or more characters, settings, or events in a story or drama, drawing on specific details in the text (e.g., how characters interact)</a:t>
            </a:r>
            <a:endParaRPr lang="en-US" dirty="0">
              <a:solidFill>
                <a:srgbClr val="FFFFFF"/>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8972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additive="base">
                                        <p:cTn id="7"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 calcmode="lin" valueType="num">
                                      <p:cBhvr additive="base">
                                        <p:cTn id="12"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 calcmode="lin" valueType="num">
                                      <p:cBhvr additive="base">
                                        <p:cTn id="17"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 calcmode="lin" valueType="num">
                                      <p:cBhvr additive="base">
                                        <p:cTn id="22"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 calcmode="lin" valueType="num">
                                      <p:cBhvr additive="base">
                                        <p:cTn id="27"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32771">
                                            <p:txEl>
                                              <p:pRg st="5" end="5"/>
                                            </p:txEl>
                                          </p:spTgt>
                                        </p:tgtEl>
                                        <p:attrNameLst>
                                          <p:attrName>style.visibility</p:attrName>
                                        </p:attrNameLst>
                                      </p:cBhvr>
                                      <p:to>
                                        <p:strVal val="visible"/>
                                      </p:to>
                                    </p:set>
                                    <p:anim calcmode="lin" valueType="num">
                                      <p:cBhvr additive="base">
                                        <p:cTn id="32"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 calcmode="lin" valueType="num">
                                      <p:cBhvr additive="base">
                                        <p:cTn id="37"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2771">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nodeType="afterEffect">
                                  <p:stCondLst>
                                    <p:cond delay="0"/>
                                  </p:stCondLst>
                                  <p:childTnLst>
                                    <p:set>
                                      <p:cBhvr>
                                        <p:cTn id="41" dur="1" fill="hold">
                                          <p:stCondLst>
                                            <p:cond delay="0"/>
                                          </p:stCondLst>
                                        </p:cTn>
                                        <p:tgtEl>
                                          <p:spTgt spid="32771">
                                            <p:txEl>
                                              <p:pRg st="7" end="7"/>
                                            </p:txEl>
                                          </p:spTgt>
                                        </p:tgtEl>
                                        <p:attrNameLst>
                                          <p:attrName>style.visibility</p:attrName>
                                        </p:attrNameLst>
                                      </p:cBhvr>
                                      <p:to>
                                        <p:strVal val="visible"/>
                                      </p:to>
                                    </p:set>
                                    <p:anim calcmode="lin" valueType="num">
                                      <p:cBhvr additive="base">
                                        <p:cTn id="42"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66800" y="2743200"/>
            <a:ext cx="6966586" cy="3444240"/>
          </a:xfrm>
        </p:spPr>
        <p:txBody>
          <a:bodyPr>
            <a:normAutofit/>
          </a:bodyPr>
          <a:lstStyle/>
          <a:p>
            <a:endParaRPr lang="en-US" sz="2800" dirty="0"/>
          </a:p>
          <a:p>
            <a:r>
              <a:rPr lang="en-US" sz="2800" dirty="0" smtClean="0"/>
              <a:t>A </a:t>
            </a:r>
            <a:r>
              <a:rPr lang="en-US" sz="2800" dirty="0"/>
              <a:t>“decision making approach through which the teacher makes thoughtful choices each day about the best way to help each child become a better reader and writer” (Spiegel, 1998). </a:t>
            </a:r>
          </a:p>
        </p:txBody>
      </p:sp>
      <p:sp>
        <p:nvSpPr>
          <p:cNvPr id="3" name="Title 2"/>
          <p:cNvSpPr>
            <a:spLocks noGrp="1"/>
          </p:cNvSpPr>
          <p:nvPr>
            <p:ph type="title"/>
          </p:nvPr>
        </p:nvSpPr>
        <p:spPr>
          <a:xfrm>
            <a:off x="304800" y="838200"/>
            <a:ext cx="7680960" cy="1066800"/>
          </a:xfrm>
        </p:spPr>
        <p:txBody>
          <a:bodyPr>
            <a:normAutofit fontScale="90000"/>
          </a:bodyPr>
          <a:lstStyle/>
          <a:p>
            <a:r>
              <a:rPr lang="en-US" dirty="0" smtClean="0">
                <a:solidFill>
                  <a:srgbClr val="FFC000"/>
                </a:solidFill>
              </a:rPr>
              <a:t>Balanced Literacy and</a:t>
            </a:r>
            <a:br>
              <a:rPr lang="en-US" dirty="0" smtClean="0">
                <a:solidFill>
                  <a:srgbClr val="FFC000"/>
                </a:solidFill>
              </a:rPr>
            </a:br>
            <a:r>
              <a:rPr lang="en-US" dirty="0" smtClean="0">
                <a:solidFill>
                  <a:srgbClr val="FFC000"/>
                </a:solidFill>
              </a:rPr>
              <a:t>Common Core State Standards </a:t>
            </a:r>
            <a:endParaRPr lang="en-US" dirty="0">
              <a:solidFill>
                <a:srgbClr val="FFC000"/>
              </a:solidFill>
            </a:endParaRPr>
          </a:p>
        </p:txBody>
      </p:sp>
      <p:pic>
        <p:nvPicPr>
          <p:cNvPr id="77826" name="Picture 2" descr="http://www.drlisawatson.com/wp-content/uploads/2011/10/balance_scale.jpg">
            <a:hlinkClick r:id="rId3"/>
          </p:cNvPr>
          <p:cNvPicPr>
            <a:picLocks noChangeAspect="1" noChangeArrowheads="1"/>
          </p:cNvPicPr>
          <p:nvPr/>
        </p:nvPicPr>
        <p:blipFill>
          <a:blip r:embed="rId4" cstate="print"/>
          <a:srcRect/>
          <a:stretch>
            <a:fillRect/>
          </a:stretch>
        </p:blipFill>
        <p:spPr bwMode="auto">
          <a:xfrm>
            <a:off x="6629400" y="304800"/>
            <a:ext cx="2041525" cy="2041526"/>
          </a:xfrm>
          <a:prstGeom prst="rect">
            <a:avLst/>
          </a:prstGeom>
          <a:noFill/>
        </p:spPr>
      </p:pic>
    </p:spTree>
    <p:extLst>
      <p:ext uri="{BB962C8B-B14F-4D97-AF65-F5344CB8AC3E}">
        <p14:creationId xmlns:p14="http://schemas.microsoft.com/office/powerpoint/2010/main" val="3617429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0600" y="2057400"/>
            <a:ext cx="7239000" cy="4495800"/>
          </a:xfrm>
        </p:spPr>
        <p:txBody>
          <a:bodyPr>
            <a:normAutofit fontScale="77500" lnSpcReduction="20000"/>
          </a:bodyPr>
          <a:lstStyle/>
          <a:p>
            <a:pPr algn="r"/>
            <a:r>
              <a:rPr lang="en-US" dirty="0" smtClean="0">
                <a:latin typeface="Arial Unicode MS" pitchFamily="34" charset="-128"/>
                <a:ea typeface="Arial Unicode MS" pitchFamily="34" charset="-128"/>
                <a:cs typeface="Arial Unicode MS" pitchFamily="34" charset="-128"/>
                <a:hlinkClick r:id="rId3"/>
              </a:rPr>
              <a:t>PARCC Model Content Frameworks – ELA/Literacy</a:t>
            </a:r>
            <a:endParaRPr lang="en-US" dirty="0" smtClean="0">
              <a:latin typeface="Arial Unicode MS" pitchFamily="34" charset="-128"/>
              <a:ea typeface="Arial Unicode MS" pitchFamily="34" charset="-128"/>
              <a:cs typeface="Arial Unicode MS" pitchFamily="34" charset="-128"/>
            </a:endParaRPr>
          </a:p>
          <a:p>
            <a:pPr>
              <a:buBlip>
                <a:blip r:embed="rId4"/>
              </a:buBlip>
            </a:pPr>
            <a:endParaRPr lang="en-US" sz="3000" i="0" dirty="0" smtClean="0">
              <a:latin typeface="Arial Unicode MS" pitchFamily="34" charset="-128"/>
              <a:ea typeface="Arial Unicode MS" pitchFamily="34" charset="-128"/>
              <a:cs typeface="Arial Unicode MS" pitchFamily="34" charset="-128"/>
            </a:endParaRPr>
          </a:p>
          <a:p>
            <a:pPr>
              <a:buBlip>
                <a:blip r:embed="rId4"/>
              </a:buBlip>
            </a:pPr>
            <a:r>
              <a:rPr lang="en-US" sz="3000" i="0" dirty="0" smtClean="0">
                <a:latin typeface="Arial Unicode MS" pitchFamily="34" charset="-128"/>
                <a:ea typeface="Arial Unicode MS" pitchFamily="34" charset="-128"/>
                <a:cs typeface="Arial Unicode MS" pitchFamily="34" charset="-128"/>
              </a:rPr>
              <a:t>Reading Complex Text (5-9 short texts; 1 extended text)</a:t>
            </a:r>
          </a:p>
          <a:p>
            <a:pPr>
              <a:buBlip>
                <a:blip r:embed="rId4"/>
              </a:buBlip>
            </a:pPr>
            <a:endParaRPr lang="en-US" sz="3000" i="0" dirty="0" smtClean="0">
              <a:latin typeface="Arial Unicode MS" pitchFamily="34" charset="-128"/>
              <a:ea typeface="Arial Unicode MS" pitchFamily="34" charset="-128"/>
              <a:cs typeface="Arial Unicode MS" pitchFamily="34" charset="-128"/>
            </a:endParaRPr>
          </a:p>
          <a:p>
            <a:pPr>
              <a:buBlip>
                <a:blip r:embed="rId4"/>
              </a:buBlip>
            </a:pPr>
            <a:r>
              <a:rPr lang="en-US" sz="3000" i="0" dirty="0" smtClean="0">
                <a:latin typeface="Arial Unicode MS" pitchFamily="34" charset="-128"/>
                <a:ea typeface="Arial Unicode MS" pitchFamily="34" charset="-128"/>
                <a:cs typeface="Arial Unicode MS" pitchFamily="34" charset="-128"/>
              </a:rPr>
              <a:t>Writing About Texts (routine writing; 2 analyses)</a:t>
            </a:r>
          </a:p>
          <a:p>
            <a:pPr>
              <a:buBlip>
                <a:blip r:embed="rId4"/>
              </a:buBlip>
            </a:pPr>
            <a:endParaRPr lang="en-US" sz="3000" i="0" dirty="0" smtClean="0">
              <a:latin typeface="Arial Unicode MS" pitchFamily="34" charset="-128"/>
              <a:ea typeface="Arial Unicode MS" pitchFamily="34" charset="-128"/>
              <a:cs typeface="Arial Unicode MS" pitchFamily="34" charset="-128"/>
            </a:endParaRPr>
          </a:p>
          <a:p>
            <a:pPr>
              <a:buBlip>
                <a:blip r:embed="rId4"/>
              </a:buBlip>
            </a:pPr>
            <a:r>
              <a:rPr lang="en-US" sz="3000" i="0" dirty="0" smtClean="0">
                <a:latin typeface="Arial Unicode MS" pitchFamily="34" charset="-128"/>
                <a:ea typeface="Arial Unicode MS" pitchFamily="34" charset="-128"/>
                <a:cs typeface="Arial Unicode MS" pitchFamily="34" charset="-128"/>
              </a:rPr>
              <a:t>Research Project (1 research project)</a:t>
            </a:r>
          </a:p>
          <a:p>
            <a:pPr>
              <a:buBlip>
                <a:blip r:embed="rId4"/>
              </a:buBlip>
            </a:pPr>
            <a:endParaRPr lang="en-US" sz="3000" i="0" dirty="0" smtClean="0">
              <a:latin typeface="Arial Unicode MS" pitchFamily="34" charset="-128"/>
              <a:ea typeface="Arial Unicode MS" pitchFamily="34" charset="-128"/>
              <a:cs typeface="Arial Unicode MS" pitchFamily="34" charset="-128"/>
            </a:endParaRPr>
          </a:p>
          <a:p>
            <a:pPr>
              <a:buBlip>
                <a:blip r:embed="rId4"/>
              </a:buBlip>
            </a:pPr>
            <a:r>
              <a:rPr lang="en-US" sz="3000" i="0" dirty="0" smtClean="0">
                <a:latin typeface="Arial Unicode MS" pitchFamily="34" charset="-128"/>
                <a:ea typeface="Arial Unicode MS" pitchFamily="34" charset="-128"/>
                <a:cs typeface="Arial Unicode MS" pitchFamily="34" charset="-128"/>
              </a:rPr>
              <a:t>Narrative Writing (1-2 narratives)</a:t>
            </a:r>
          </a:p>
          <a:p>
            <a:pPr>
              <a:buFont typeface="Wingdings" pitchFamily="2" charset="2"/>
              <a:buChar char="q"/>
            </a:pPr>
            <a:endParaRPr lang="en-US" dirty="0" smtClean="0">
              <a:latin typeface="Arial Unicode MS" pitchFamily="34" charset="-128"/>
              <a:ea typeface="Arial Unicode MS" pitchFamily="34" charset="-128"/>
              <a:cs typeface="Arial Unicode MS" pitchFamily="34" charset="-128"/>
            </a:endParaRPr>
          </a:p>
          <a:p>
            <a:pPr lvl="1">
              <a:buFont typeface="Wingdings" pitchFamily="2" charset="2"/>
              <a:buChar char="q"/>
            </a:pPr>
            <a:endParaRPr lang="en-US" dirty="0" smtClean="0">
              <a:latin typeface="Arial Unicode MS" pitchFamily="34" charset="-128"/>
              <a:ea typeface="Arial Unicode MS" pitchFamily="34" charset="-128"/>
              <a:cs typeface="Arial Unicode MS" pitchFamily="34" charset="-128"/>
            </a:endParaRPr>
          </a:p>
        </p:txBody>
      </p:sp>
      <p:sp>
        <p:nvSpPr>
          <p:cNvPr id="3" name="Title 2"/>
          <p:cNvSpPr>
            <a:spLocks noGrp="1"/>
          </p:cNvSpPr>
          <p:nvPr>
            <p:ph type="title"/>
          </p:nvPr>
        </p:nvSpPr>
        <p:spPr>
          <a:xfrm>
            <a:off x="685800" y="228600"/>
            <a:ext cx="7772400" cy="1524000"/>
          </a:xfrm>
          <a:noFill/>
        </p:spPr>
        <p:txBody>
          <a:bodyPr>
            <a:normAutofit fontScale="90000"/>
          </a:bodyPr>
          <a:lstStyle/>
          <a:p>
            <a:r>
              <a:rPr lang="en-US" sz="3400" dirty="0" smtClean="0">
                <a:solidFill>
                  <a:srgbClr val="FFC000"/>
                </a:solidFill>
                <a:latin typeface="Arial Unicode MS" pitchFamily="34" charset="-128"/>
                <a:ea typeface="Arial Unicode MS" pitchFamily="34" charset="-128"/>
                <a:cs typeface="Arial Unicode MS" pitchFamily="34" charset="-128"/>
              </a:rPr>
              <a:t>PARCC </a:t>
            </a:r>
            <a:r>
              <a:rPr lang="en-US" sz="2200" dirty="0" smtClean="0">
                <a:solidFill>
                  <a:srgbClr val="FFC000"/>
                </a:solidFill>
                <a:latin typeface="Arial Unicode MS" pitchFamily="34" charset="-128"/>
                <a:ea typeface="Arial Unicode MS" pitchFamily="34" charset="-128"/>
                <a:cs typeface="Arial Unicode MS" pitchFamily="34" charset="-128"/>
              </a:rPr>
              <a:t/>
            </a:r>
            <a:br>
              <a:rPr lang="en-US" sz="2200" dirty="0" smtClean="0">
                <a:solidFill>
                  <a:srgbClr val="FFC000"/>
                </a:solidFill>
                <a:latin typeface="Arial Unicode MS" pitchFamily="34" charset="-128"/>
                <a:ea typeface="Arial Unicode MS" pitchFamily="34" charset="-128"/>
                <a:cs typeface="Arial Unicode MS" pitchFamily="34" charset="-128"/>
              </a:rPr>
            </a:br>
            <a:r>
              <a:rPr lang="en-US" sz="2200" dirty="0" smtClean="0">
                <a:solidFill>
                  <a:srgbClr val="FFC000"/>
                </a:solidFill>
                <a:latin typeface="Arial Unicode MS" pitchFamily="34" charset="-128"/>
                <a:ea typeface="Arial Unicode MS" pitchFamily="34" charset="-128"/>
                <a:cs typeface="Arial Unicode MS" pitchFamily="34" charset="-128"/>
              </a:rPr>
              <a:t>The Partnership for Assessment of Readiness for College &amp; Career </a:t>
            </a:r>
            <a:br>
              <a:rPr lang="en-US" sz="2200" dirty="0" smtClean="0">
                <a:solidFill>
                  <a:srgbClr val="FFC000"/>
                </a:solidFill>
                <a:latin typeface="Arial Unicode MS" pitchFamily="34" charset="-128"/>
                <a:ea typeface="Arial Unicode MS" pitchFamily="34" charset="-128"/>
                <a:cs typeface="Arial Unicode MS" pitchFamily="34" charset="-128"/>
              </a:rPr>
            </a:br>
            <a:r>
              <a:rPr lang="en-US" sz="3400" dirty="0" smtClean="0">
                <a:solidFill>
                  <a:srgbClr val="FFC000"/>
                </a:solidFill>
                <a:latin typeface="Arial Unicode MS" pitchFamily="34" charset="-128"/>
                <a:ea typeface="Arial Unicode MS" pitchFamily="34" charset="-128"/>
                <a:cs typeface="Arial Unicode MS" pitchFamily="34" charset="-128"/>
              </a:rPr>
              <a:t>Literacy Content Framework</a:t>
            </a:r>
            <a:r>
              <a:rPr lang="en-US" sz="3400" dirty="0" smtClean="0">
                <a:latin typeface="Arial Unicode MS" pitchFamily="34" charset="-128"/>
                <a:ea typeface="Arial Unicode MS" pitchFamily="34" charset="-128"/>
                <a:cs typeface="Arial Unicode MS" pitchFamily="34" charset="-128"/>
              </a:rPr>
              <a:t>	</a:t>
            </a:r>
            <a:endParaRPr lang="en-US" sz="34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947510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7680960" cy="762000"/>
          </a:xfrm>
        </p:spPr>
        <p:txBody>
          <a:bodyPr/>
          <a:lstStyle/>
          <a:p>
            <a:r>
              <a:rPr lang="en-US" dirty="0" smtClean="0">
                <a:solidFill>
                  <a:srgbClr val="FFC000"/>
                </a:solidFill>
                <a:latin typeface="Calibri" pitchFamily="34" charset="0"/>
              </a:rPr>
              <a:t>PARCC Literacy Content Framework</a:t>
            </a:r>
            <a:endParaRPr lang="en-US" dirty="0">
              <a:solidFill>
                <a:srgbClr val="FFC000"/>
              </a:solidFill>
              <a:latin typeface="Calibri" pitchFamily="34" charset="0"/>
            </a:endParaRPr>
          </a:p>
        </p:txBody>
      </p:sp>
      <p:pic>
        <p:nvPicPr>
          <p:cNvPr id="4"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143000"/>
            <a:ext cx="759450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303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Reading, Writing Modules</a:t>
            </a:r>
            <a:endParaRPr lang="en-US" dirty="0">
              <a:solidFill>
                <a:srgbClr val="FFC000"/>
              </a:solidFill>
            </a:endParaRPr>
          </a:p>
        </p:txBody>
      </p:sp>
      <p:sp>
        <p:nvSpPr>
          <p:cNvPr id="3" name="Content Placeholder 2"/>
          <p:cNvSpPr>
            <a:spLocks noGrp="1"/>
          </p:cNvSpPr>
          <p:nvPr>
            <p:ph sz="quarter" idx="4294967295"/>
          </p:nvPr>
        </p:nvSpPr>
        <p:spPr>
          <a:xfrm>
            <a:off x="612648" y="1600200"/>
            <a:ext cx="8153400" cy="4495800"/>
          </a:xfrm>
          <a:prstGeom prst="rect">
            <a:avLst/>
          </a:prstGeom>
        </p:spPr>
        <p:txBody>
          <a:bodyPr>
            <a:normAutofit lnSpcReduction="10000"/>
          </a:bodyPr>
          <a:lstStyle/>
          <a:p>
            <a:pPr>
              <a:buBlip>
                <a:blip r:embed="rId3"/>
              </a:buBlip>
            </a:pPr>
            <a:r>
              <a:rPr lang="en-US" sz="2800" dirty="0" smtClean="0"/>
              <a:t>Each module suggests both the number and types of texts that students read and analyze. </a:t>
            </a:r>
          </a:p>
          <a:p>
            <a:pPr>
              <a:buBlip>
                <a:blip r:embed="rId3"/>
              </a:buBlip>
            </a:pPr>
            <a:r>
              <a:rPr lang="en-US" sz="2800" dirty="0" smtClean="0"/>
              <a:t>Students then write about these texts either to express an opinion/make an argument or to inform/explain. </a:t>
            </a:r>
          </a:p>
          <a:p>
            <a:pPr>
              <a:buBlip>
                <a:blip r:embed="rId3"/>
              </a:buBlip>
            </a:pPr>
            <a:r>
              <a:rPr lang="en-US" sz="2800" dirty="0" smtClean="0"/>
              <a:t>They may also use these texts as models or triggers for crafting imaginative narratives or narrative descriptions. </a:t>
            </a:r>
          </a:p>
          <a:p>
            <a:pPr>
              <a:buBlip>
                <a:blip r:embed="rId3"/>
              </a:buBlip>
            </a:pPr>
            <a:r>
              <a:rPr lang="en-US" sz="2800" dirty="0" smtClean="0"/>
              <a:t>In addition, a research task appears in each module.</a:t>
            </a:r>
            <a:endParaRPr lang="en-US" sz="2800" dirty="0"/>
          </a:p>
        </p:txBody>
      </p:sp>
    </p:spTree>
    <p:extLst>
      <p:ext uri="{BB962C8B-B14F-4D97-AF65-F5344CB8AC3E}">
        <p14:creationId xmlns:p14="http://schemas.microsoft.com/office/powerpoint/2010/main" val="2693555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Key Terms and Concepts:  Reading, Writing, Research</a:t>
            </a:r>
            <a:endParaRPr lang="en-US" dirty="0">
              <a:solidFill>
                <a:srgbClr val="FFC000"/>
              </a:solidFill>
            </a:endParaRPr>
          </a:p>
        </p:txBody>
      </p:sp>
      <p:sp>
        <p:nvSpPr>
          <p:cNvPr id="3" name="Content Placeholder 2"/>
          <p:cNvSpPr>
            <a:spLocks noGrp="1"/>
          </p:cNvSpPr>
          <p:nvPr>
            <p:ph sz="quarter" idx="4294967295"/>
          </p:nvPr>
        </p:nvSpPr>
        <p:spPr>
          <a:xfrm>
            <a:off x="612648" y="1600200"/>
            <a:ext cx="8153400" cy="4495800"/>
          </a:xfrm>
          <a:prstGeom prst="rect">
            <a:avLst/>
          </a:prstGeom>
        </p:spPr>
        <p:txBody>
          <a:bodyPr/>
          <a:lstStyle/>
          <a:p>
            <a:endParaRPr lang="en-US" dirty="0" smtClean="0"/>
          </a:p>
          <a:p>
            <a:pPr>
              <a:buBlip>
                <a:blip r:embed="rId3"/>
              </a:buBlip>
            </a:pPr>
            <a:r>
              <a:rPr lang="en-US" sz="3200" dirty="0" smtClean="0"/>
              <a:t>Citing evidence, </a:t>
            </a:r>
          </a:p>
          <a:p>
            <a:pPr>
              <a:buBlip>
                <a:blip r:embed="rId3"/>
              </a:buBlip>
            </a:pPr>
            <a:r>
              <a:rPr lang="en-US" sz="3200" dirty="0" smtClean="0"/>
              <a:t>Analyzing content, </a:t>
            </a:r>
          </a:p>
          <a:p>
            <a:pPr>
              <a:buBlip>
                <a:blip r:embed="rId3"/>
              </a:buBlip>
            </a:pPr>
            <a:r>
              <a:rPr lang="en-US" sz="3200" dirty="0" smtClean="0"/>
              <a:t>Using correct grammar, </a:t>
            </a:r>
          </a:p>
          <a:p>
            <a:pPr>
              <a:buBlip>
                <a:blip r:embed="rId3"/>
              </a:buBlip>
            </a:pPr>
            <a:r>
              <a:rPr lang="en-US" sz="3200" dirty="0" smtClean="0"/>
              <a:t>Acquiring and applying vocabulary, </a:t>
            </a:r>
          </a:p>
          <a:p>
            <a:pPr>
              <a:buBlip>
                <a:blip r:embed="rId3"/>
              </a:buBlip>
            </a:pPr>
            <a:r>
              <a:rPr lang="en-US" sz="3200" dirty="0" smtClean="0"/>
              <a:t>Conducting discussions, and </a:t>
            </a:r>
          </a:p>
          <a:p>
            <a:pPr>
              <a:buBlip>
                <a:blip r:embed="rId3"/>
              </a:buBlip>
            </a:pPr>
            <a:r>
              <a:rPr lang="en-US" sz="3200" dirty="0" smtClean="0"/>
              <a:t>Reporting findings</a:t>
            </a:r>
            <a:endParaRPr lang="en-US" sz="3200" dirty="0"/>
          </a:p>
        </p:txBody>
      </p:sp>
    </p:spTree>
    <p:extLst>
      <p:ext uri="{BB962C8B-B14F-4D97-AF65-F5344CB8AC3E}">
        <p14:creationId xmlns:p14="http://schemas.microsoft.com/office/powerpoint/2010/main" val="1160240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447800"/>
            <a:ext cx="7680960" cy="4724400"/>
          </a:xfrm>
        </p:spPr>
        <p:txBody>
          <a:bodyPr>
            <a:normAutofit lnSpcReduction="10000"/>
          </a:bodyPr>
          <a:lstStyle/>
          <a:p>
            <a:pPr>
              <a:buBlip>
                <a:blip r:embed="rId2"/>
              </a:buBlip>
            </a:pPr>
            <a:r>
              <a:rPr lang="en-US" sz="2400" dirty="0" smtClean="0"/>
              <a:t> Decide on the topic of a thematic unit, deciding on both content and ELA (reading, writing, foundational skills, language, listening/speaking) goals</a:t>
            </a:r>
          </a:p>
          <a:p>
            <a:pPr>
              <a:buBlip>
                <a:blip r:embed="rId2"/>
              </a:buBlip>
            </a:pPr>
            <a:r>
              <a:rPr lang="en-US" sz="2400" dirty="0" smtClean="0"/>
              <a:t>  Backward map the desired results:  enduring understandings, essential questions, what will kids know, understand and do (activities, assessments)</a:t>
            </a:r>
          </a:p>
          <a:p>
            <a:pPr>
              <a:buBlip>
                <a:blip r:embed="rId2"/>
              </a:buBlip>
            </a:pPr>
            <a:r>
              <a:rPr lang="en-US" sz="2400" dirty="0" smtClean="0"/>
              <a:t>  Design summative assessment and then formative assessments</a:t>
            </a:r>
          </a:p>
          <a:p>
            <a:pPr>
              <a:buBlip>
                <a:blip r:embed="rId2"/>
              </a:buBlip>
            </a:pPr>
            <a:r>
              <a:rPr lang="en-US" sz="2400" dirty="0" smtClean="0"/>
              <a:t>  Explore internet resources on topic (books, articles, videos, activities)</a:t>
            </a:r>
          </a:p>
          <a:p>
            <a:pPr>
              <a:buBlip>
                <a:blip r:embed="rId2"/>
              </a:buBlip>
            </a:pPr>
            <a:r>
              <a:rPr lang="en-US" sz="2400" dirty="0" smtClean="0"/>
              <a:t>  Develop lessons around clustered common core standards</a:t>
            </a:r>
          </a:p>
          <a:p>
            <a:pPr>
              <a:buBlip>
                <a:blip r:embed="rId2"/>
              </a:buBlip>
            </a:pPr>
            <a:endParaRPr lang="en-US" sz="2400" dirty="0" smtClean="0"/>
          </a:p>
          <a:p>
            <a:endParaRPr lang="en-US" sz="2400" dirty="0" smtClean="0"/>
          </a:p>
          <a:p>
            <a:pPr>
              <a:buBlip>
                <a:blip r:embed="rId2"/>
              </a:buBlip>
            </a:pPr>
            <a:endParaRPr lang="en-US" sz="2400" dirty="0"/>
          </a:p>
        </p:txBody>
      </p:sp>
      <p:sp>
        <p:nvSpPr>
          <p:cNvPr id="3" name="Title 2"/>
          <p:cNvSpPr>
            <a:spLocks noGrp="1"/>
          </p:cNvSpPr>
          <p:nvPr>
            <p:ph type="title"/>
          </p:nvPr>
        </p:nvSpPr>
        <p:spPr/>
        <p:txBody>
          <a:bodyPr>
            <a:normAutofit fontScale="90000"/>
          </a:bodyPr>
          <a:lstStyle/>
          <a:p>
            <a:r>
              <a:rPr lang="en-US" dirty="0" smtClean="0">
                <a:solidFill>
                  <a:srgbClr val="FFC000"/>
                </a:solidFill>
              </a:rPr>
              <a:t>Planning Balanced Literacy Instruction Using the PARCC Content Framework</a:t>
            </a:r>
            <a:endParaRPr lang="en-US" dirty="0">
              <a:solidFill>
                <a:srgbClr val="FFC000"/>
              </a:solidFill>
            </a:endParaRPr>
          </a:p>
        </p:txBody>
      </p:sp>
    </p:spTree>
    <p:extLst>
      <p:ext uri="{BB962C8B-B14F-4D97-AF65-F5344CB8AC3E}">
        <p14:creationId xmlns:p14="http://schemas.microsoft.com/office/powerpoint/2010/main" val="3959472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370070" y="1358824"/>
            <a:ext cx="4125218" cy="5346776"/>
          </a:xfrm>
        </p:spPr>
      </p:pic>
      <p:sp>
        <p:nvSpPr>
          <p:cNvPr id="5" name="Title 4"/>
          <p:cNvSpPr>
            <a:spLocks noGrp="1"/>
          </p:cNvSpPr>
          <p:nvPr>
            <p:ph type="title"/>
          </p:nvPr>
        </p:nvSpPr>
        <p:spPr/>
        <p:txBody>
          <a:bodyPr/>
          <a:lstStyle/>
          <a:p>
            <a:r>
              <a:rPr lang="en-US" dirty="0" smtClean="0"/>
              <a:t>Designing </a:t>
            </a:r>
            <a:r>
              <a:rPr lang="en-US" dirty="0"/>
              <a:t>Y</a:t>
            </a:r>
            <a:r>
              <a:rPr lang="en-US" dirty="0" smtClean="0"/>
              <a:t>our New Unit</a:t>
            </a:r>
            <a:endParaRPr lang="en-US" dirty="0"/>
          </a:p>
        </p:txBody>
      </p:sp>
    </p:spTree>
    <p:extLst>
      <p:ext uri="{BB962C8B-B14F-4D97-AF65-F5344CB8AC3E}">
        <p14:creationId xmlns:p14="http://schemas.microsoft.com/office/powerpoint/2010/main" val="2355029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05000" y="304800"/>
            <a:ext cx="4841947" cy="6276073"/>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91927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334374" cy="4724400"/>
          </a:xfrm>
        </p:spPr>
        <p:txBody>
          <a:bodyPr/>
          <a:lstStyle/>
          <a:p>
            <a:r>
              <a:rPr lang="en-US" sz="3200" dirty="0" smtClean="0"/>
              <a:t>1. What </a:t>
            </a:r>
            <a:r>
              <a:rPr lang="en-US" sz="3200" dirty="0"/>
              <a:t>are you doing? </a:t>
            </a:r>
          </a:p>
          <a:p>
            <a:r>
              <a:rPr lang="en-US" sz="3200" dirty="0"/>
              <a:t>2. Why are you being asked to do this?  </a:t>
            </a:r>
          </a:p>
          <a:p>
            <a:r>
              <a:rPr lang="en-US" sz="3200" dirty="0"/>
              <a:t>3. What will it help you do?  </a:t>
            </a:r>
          </a:p>
          <a:p>
            <a:r>
              <a:rPr lang="en-US" sz="3200" dirty="0"/>
              <a:t>4. How does it fit with what you have </a:t>
            </a:r>
            <a:r>
              <a:rPr lang="en-US" sz="3200" dirty="0" smtClean="0"/>
              <a:t> </a:t>
            </a:r>
            <a:r>
              <a:rPr lang="en-US" sz="3200" dirty="0"/>
              <a:t> </a:t>
            </a:r>
            <a:endParaRPr lang="en-US" sz="3200" dirty="0" smtClean="0"/>
          </a:p>
          <a:p>
            <a:r>
              <a:rPr lang="en-US" sz="3200" dirty="0"/>
              <a:t> </a:t>
            </a:r>
            <a:r>
              <a:rPr lang="en-US" sz="3200" dirty="0" smtClean="0"/>
              <a:t>    previously </a:t>
            </a:r>
            <a:r>
              <a:rPr lang="en-US" sz="3200" dirty="0"/>
              <a:t>done? </a:t>
            </a:r>
          </a:p>
          <a:p>
            <a:r>
              <a:rPr lang="en-US" sz="3200" dirty="0"/>
              <a:t>5. How will you show you have learned it?</a:t>
            </a:r>
          </a:p>
          <a:p>
            <a:endParaRPr lang="en-US" dirty="0"/>
          </a:p>
        </p:txBody>
      </p:sp>
      <p:sp>
        <p:nvSpPr>
          <p:cNvPr id="3" name="Title 2"/>
          <p:cNvSpPr>
            <a:spLocks noGrp="1"/>
          </p:cNvSpPr>
          <p:nvPr>
            <p:ph type="title"/>
          </p:nvPr>
        </p:nvSpPr>
        <p:spPr/>
        <p:txBody>
          <a:bodyPr/>
          <a:lstStyle/>
          <a:p>
            <a:r>
              <a:rPr lang="en-US" dirty="0" smtClean="0"/>
              <a:t>Design Tip</a:t>
            </a:r>
            <a:endParaRPr lang="en-US" dirty="0"/>
          </a:p>
        </p:txBody>
      </p:sp>
    </p:spTree>
    <p:extLst>
      <p:ext uri="{BB962C8B-B14F-4D97-AF65-F5344CB8AC3E}">
        <p14:creationId xmlns:p14="http://schemas.microsoft.com/office/powerpoint/2010/main" val="1764376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2426" y="228600"/>
            <a:ext cx="7680960" cy="762000"/>
          </a:xfrm>
        </p:spPr>
        <p:txBody>
          <a:bodyPr/>
          <a:lstStyle/>
          <a:p>
            <a:pPr eaLnBrk="1" hangingPunct="1"/>
            <a:r>
              <a:rPr lang="en-US" dirty="0" smtClean="0">
                <a:solidFill>
                  <a:srgbClr val="FFC000"/>
                </a:solidFill>
                <a:latin typeface="Arial Unicode MS" pitchFamily="34" charset="-128"/>
                <a:ea typeface="Arial Unicode MS" pitchFamily="34" charset="-128"/>
                <a:cs typeface="Arial Unicode MS" pitchFamily="34" charset="-128"/>
              </a:rPr>
              <a:t>Objectives</a:t>
            </a:r>
          </a:p>
        </p:txBody>
      </p:sp>
      <p:sp>
        <p:nvSpPr>
          <p:cNvPr id="4099" name="Content Placeholder 2"/>
          <p:cNvSpPr>
            <a:spLocks noGrp="1"/>
          </p:cNvSpPr>
          <p:nvPr>
            <p:ph idx="4294967295"/>
          </p:nvPr>
        </p:nvSpPr>
        <p:spPr>
          <a:xfrm>
            <a:off x="609600" y="1219200"/>
            <a:ext cx="8153400" cy="5105400"/>
          </a:xfrm>
          <a:prstGeom prst="rect">
            <a:avLst/>
          </a:prstGeom>
        </p:spPr>
        <p:txBody>
          <a:bodyPr>
            <a:normAutofit fontScale="92500" lnSpcReduction="20000"/>
          </a:bodyPr>
          <a:lstStyle/>
          <a:p>
            <a:pPr lvl="0">
              <a:buBlip>
                <a:blip r:embed="rId3"/>
              </a:buBlip>
            </a:pPr>
            <a:r>
              <a:rPr lang="en-US" sz="2400" dirty="0" smtClean="0"/>
              <a:t> Distinguish between (1) meaning, structure, and visual cues used during reading  and between (2) top-down and bottom-up models of reading</a:t>
            </a:r>
          </a:p>
          <a:p>
            <a:pPr lvl="0">
              <a:buBlip>
                <a:blip r:embed="rId3"/>
              </a:buBlip>
            </a:pPr>
            <a:endParaRPr lang="en-US" sz="2400" dirty="0" smtClean="0"/>
          </a:p>
          <a:p>
            <a:pPr>
              <a:buBlip>
                <a:blip r:embed="rId3"/>
              </a:buBlip>
            </a:pPr>
            <a:r>
              <a:rPr lang="en-US" sz="2400" dirty="0" smtClean="0"/>
              <a:t> Analyze the levels of support within the 3 components of a balanced literacy framework and its connection with common core state standards</a:t>
            </a:r>
          </a:p>
          <a:p>
            <a:pPr lvl="0">
              <a:buBlip>
                <a:blip r:embed="rId3"/>
              </a:buBlip>
            </a:pPr>
            <a:endParaRPr lang="en-US" sz="2400" dirty="0" smtClean="0"/>
          </a:p>
          <a:p>
            <a:pPr lvl="0">
              <a:buBlip>
                <a:blip r:embed="rId3"/>
              </a:buBlip>
            </a:pPr>
            <a:r>
              <a:rPr lang="en-US" sz="2400" dirty="0" smtClean="0"/>
              <a:t> Understand why text complexity matters and identify what makes text complex</a:t>
            </a:r>
          </a:p>
          <a:p>
            <a:pPr lvl="0">
              <a:buBlip>
                <a:blip r:embed="rId3"/>
              </a:buBlip>
            </a:pPr>
            <a:endParaRPr lang="en-US" sz="2400" dirty="0" smtClean="0"/>
          </a:p>
          <a:p>
            <a:pPr lvl="0">
              <a:buBlip>
                <a:blip r:embed="rId3"/>
              </a:buBlip>
            </a:pPr>
            <a:r>
              <a:rPr lang="en-US" sz="2400" dirty="0" smtClean="0"/>
              <a:t> Identify the components of the PARCC Literacy Content Framework and recognize how to plan instruction using balanced literacy elements</a:t>
            </a:r>
          </a:p>
          <a:p>
            <a:pPr eaLnBrk="1" hangingPunct="1">
              <a:buFont typeface="Wingdings" pitchFamily="2" charset="2"/>
              <a:buNone/>
            </a:pPr>
            <a:endParaRPr lang="en-US" sz="1900" dirty="0" smtClean="0"/>
          </a:p>
        </p:txBody>
      </p:sp>
    </p:spTree>
    <p:extLst>
      <p:ext uri="{BB962C8B-B14F-4D97-AF65-F5344CB8AC3E}">
        <p14:creationId xmlns:p14="http://schemas.microsoft.com/office/powerpoint/2010/main" val="3144584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680960" cy="1066800"/>
          </a:xfrm>
        </p:spPr>
        <p:txBody>
          <a:bodyPr>
            <a:normAutofit fontScale="90000"/>
          </a:bodyPr>
          <a:lstStyle/>
          <a:p>
            <a:r>
              <a:rPr lang="en-US" dirty="0" smtClean="0">
                <a:solidFill>
                  <a:srgbClr val="FFC000"/>
                </a:solidFill>
              </a:rPr>
              <a:t>Reading:</a:t>
            </a:r>
            <a:br>
              <a:rPr lang="en-US" dirty="0" smtClean="0">
                <a:solidFill>
                  <a:srgbClr val="FFC000"/>
                </a:solidFill>
              </a:rPr>
            </a:br>
            <a:r>
              <a:rPr lang="en-US" dirty="0" smtClean="0">
                <a:solidFill>
                  <a:srgbClr val="FFC000"/>
                </a:solidFill>
              </a:rPr>
              <a:t>Meaning, Structure, Visual Cues</a:t>
            </a:r>
            <a:endParaRPr lang="en-US" dirty="0">
              <a:solidFill>
                <a:srgbClr val="FFC000"/>
              </a:solidFill>
            </a:endParaRPr>
          </a:p>
        </p:txBody>
      </p:sp>
      <p:sp>
        <p:nvSpPr>
          <p:cNvPr id="3" name="Content Placeholder 2"/>
          <p:cNvSpPr>
            <a:spLocks noGrp="1"/>
          </p:cNvSpPr>
          <p:nvPr>
            <p:ph sz="quarter" idx="4294967295"/>
          </p:nvPr>
        </p:nvSpPr>
        <p:spPr>
          <a:xfrm>
            <a:off x="612648" y="1600200"/>
            <a:ext cx="8153400" cy="4495800"/>
          </a:xfrm>
          <a:prstGeom prst="rect">
            <a:avLst/>
          </a:prstGeom>
        </p:spPr>
        <p:txBody>
          <a:bodyPr/>
          <a:lstStyle/>
          <a:p>
            <a:endParaRPr lang="en-US" dirty="0" smtClean="0"/>
          </a:p>
          <a:p>
            <a:pPr algn="r"/>
            <a:r>
              <a:rPr lang="en-US" dirty="0" smtClean="0"/>
              <a:t>15 minutes</a:t>
            </a:r>
          </a:p>
          <a:p>
            <a:pPr>
              <a:buBlip>
                <a:blip r:embed="rId2"/>
              </a:buBlip>
            </a:pPr>
            <a:r>
              <a:rPr lang="en-US" sz="2800" dirty="0" smtClean="0"/>
              <a:t>Jabberwocky by Lewis Carroll</a:t>
            </a:r>
          </a:p>
          <a:p>
            <a:pPr>
              <a:buBlip>
                <a:blip r:embed="rId2"/>
              </a:buBlip>
            </a:pPr>
            <a:endParaRPr lang="en-US" sz="2800" dirty="0" smtClean="0"/>
          </a:p>
          <a:p>
            <a:pPr>
              <a:buBlip>
                <a:blip r:embed="rId2"/>
              </a:buBlip>
            </a:pPr>
            <a:r>
              <a:rPr lang="en-US" sz="2800" dirty="0" smtClean="0"/>
              <a:t>Bottom-up and top-down models of reading</a:t>
            </a:r>
          </a:p>
          <a:p>
            <a:pPr>
              <a:buBlip>
                <a:blip r:embed="rId2"/>
              </a:buBlip>
            </a:pPr>
            <a:endParaRPr lang="en-US" sz="2800" dirty="0" smtClean="0"/>
          </a:p>
          <a:p>
            <a:pPr>
              <a:buBlip>
                <a:blip r:embed="rId2"/>
              </a:buBlip>
            </a:pPr>
            <a:r>
              <a:rPr lang="en-US" sz="2800" dirty="0" smtClean="0"/>
              <a:t>Common core emphasis on meaning and application of skills</a:t>
            </a:r>
          </a:p>
          <a:p>
            <a:pPr lvl="1">
              <a:buFont typeface="Wingdings" pitchFamily="2" charset="2"/>
              <a:buChar char="q"/>
            </a:pPr>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1566884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0" y="2438400"/>
            <a:ext cx="7239000" cy="3505200"/>
          </a:xfrm>
        </p:spPr>
        <p:txBody>
          <a:bodyPr>
            <a:normAutofit fontScale="92500" lnSpcReduction="20000"/>
          </a:bodyPr>
          <a:lstStyle/>
          <a:p>
            <a:pPr marL="0" lvl="1" algn="r">
              <a:spcBef>
                <a:spcPts val="700"/>
              </a:spcBef>
              <a:buClr>
                <a:schemeClr val="accent2"/>
              </a:buClr>
              <a:buSzPct val="60000"/>
            </a:pPr>
            <a:r>
              <a:rPr lang="en-US" sz="2400" dirty="0" smtClean="0"/>
              <a:t>25 minutes</a:t>
            </a:r>
          </a:p>
          <a:p>
            <a:pPr marL="0" lvl="1" indent="0" algn="r">
              <a:spcBef>
                <a:spcPts val="700"/>
              </a:spcBef>
              <a:buClr>
                <a:schemeClr val="accent2"/>
              </a:buClr>
              <a:buSzPct val="60000"/>
            </a:pPr>
            <a:endParaRPr lang="en-US" sz="2200" b="1" dirty="0" smtClean="0"/>
          </a:p>
          <a:p>
            <a:pPr>
              <a:buBlip>
                <a:blip r:embed="rId2"/>
              </a:buBlip>
            </a:pPr>
            <a:r>
              <a:rPr lang="en-US" sz="3200" i="0" dirty="0" smtClean="0">
                <a:latin typeface="Arial Unicode MS" pitchFamily="34" charset="-128"/>
                <a:ea typeface="Arial Unicode MS" pitchFamily="34" charset="-128"/>
                <a:cs typeface="Arial Unicode MS" pitchFamily="34" charset="-128"/>
              </a:rPr>
              <a:t>Reading Workshop</a:t>
            </a:r>
          </a:p>
          <a:p>
            <a:pPr>
              <a:buBlip>
                <a:blip r:embed="rId2"/>
              </a:buBlip>
            </a:pPr>
            <a:endParaRPr lang="en-US" sz="3200" i="0" dirty="0" smtClean="0">
              <a:latin typeface="Arial Unicode MS" pitchFamily="34" charset="-128"/>
              <a:ea typeface="Arial Unicode MS" pitchFamily="34" charset="-128"/>
              <a:cs typeface="Arial Unicode MS" pitchFamily="34" charset="-128"/>
            </a:endParaRPr>
          </a:p>
          <a:p>
            <a:pPr>
              <a:buBlip>
                <a:blip r:embed="rId2"/>
              </a:buBlip>
            </a:pPr>
            <a:r>
              <a:rPr lang="en-US" sz="3200" i="0" dirty="0" smtClean="0">
                <a:latin typeface="Arial Unicode MS" pitchFamily="34" charset="-128"/>
                <a:ea typeface="Arial Unicode MS" pitchFamily="34" charset="-128"/>
                <a:cs typeface="Arial Unicode MS" pitchFamily="34" charset="-128"/>
              </a:rPr>
              <a:t>Writing Workshop</a:t>
            </a:r>
          </a:p>
          <a:p>
            <a:pPr>
              <a:buBlip>
                <a:blip r:embed="rId2"/>
              </a:buBlip>
            </a:pPr>
            <a:endParaRPr lang="en-US" sz="3200" i="0" dirty="0" smtClean="0">
              <a:latin typeface="Arial Unicode MS" pitchFamily="34" charset="-128"/>
              <a:ea typeface="Arial Unicode MS" pitchFamily="34" charset="-128"/>
              <a:cs typeface="Arial Unicode MS" pitchFamily="34" charset="-128"/>
            </a:endParaRPr>
          </a:p>
          <a:p>
            <a:pPr>
              <a:buBlip>
                <a:blip r:embed="rId2"/>
              </a:buBlip>
            </a:pPr>
            <a:r>
              <a:rPr lang="en-US" sz="3200" i="0" dirty="0" smtClean="0">
                <a:latin typeface="Arial Unicode MS" pitchFamily="34" charset="-128"/>
                <a:ea typeface="Arial Unicode MS" pitchFamily="34" charset="-128"/>
                <a:cs typeface="Arial Unicode MS" pitchFamily="34" charset="-128"/>
              </a:rPr>
              <a:t>Word Study</a:t>
            </a:r>
          </a:p>
        </p:txBody>
      </p:sp>
      <p:sp>
        <p:nvSpPr>
          <p:cNvPr id="3" name="Title 2"/>
          <p:cNvSpPr>
            <a:spLocks noGrp="1"/>
          </p:cNvSpPr>
          <p:nvPr>
            <p:ph type="title"/>
          </p:nvPr>
        </p:nvSpPr>
        <p:spPr>
          <a:xfrm>
            <a:off x="381000" y="152400"/>
            <a:ext cx="8439912" cy="1371600"/>
          </a:xfrm>
        </p:spPr>
        <p:txBody>
          <a:bodyPr>
            <a:normAutofit/>
          </a:bodyPr>
          <a:lstStyle/>
          <a:p>
            <a:r>
              <a:rPr lang="en-US" sz="4000" b="0" dirty="0" smtClean="0">
                <a:solidFill>
                  <a:srgbClr val="FFC000"/>
                </a:solidFill>
                <a:latin typeface="Arial Unicode MS" pitchFamily="34" charset="-128"/>
                <a:ea typeface="Arial Unicode MS" pitchFamily="34" charset="-128"/>
                <a:cs typeface="Arial Unicode MS" pitchFamily="34" charset="-128"/>
              </a:rPr>
              <a:t>Balanced Literacy Framework</a:t>
            </a:r>
            <a:r>
              <a:rPr lang="en-US" sz="3600" dirty="0" smtClean="0">
                <a:solidFill>
                  <a:srgbClr val="FFC000"/>
                </a:solidFill>
                <a:latin typeface="Arial Unicode MS" pitchFamily="34" charset="-128"/>
                <a:ea typeface="Arial Unicode MS" pitchFamily="34" charset="-128"/>
                <a:cs typeface="Arial Unicode MS" pitchFamily="34" charset="-128"/>
              </a:rPr>
              <a:t>	</a:t>
            </a:r>
            <a:endParaRPr lang="en-US" sz="3600" dirty="0">
              <a:solidFill>
                <a:srgbClr val="FFC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659912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8410574" cy="1905000"/>
          </a:xfrm>
        </p:spPr>
        <p:txBody>
          <a:bodyPr>
            <a:normAutofit fontScale="90000"/>
          </a:bodyPr>
          <a:lstStyle/>
          <a:p>
            <a:r>
              <a:rPr lang="en-US" dirty="0" smtClean="0">
                <a:solidFill>
                  <a:schemeClr val="accent2"/>
                </a:solidFill>
              </a:rPr>
              <a:t/>
            </a:r>
            <a:br>
              <a:rPr lang="en-US" dirty="0" smtClean="0">
                <a:solidFill>
                  <a:schemeClr val="accent2"/>
                </a:solidFill>
              </a:rPr>
            </a:br>
            <a:r>
              <a:rPr lang="en-US" dirty="0" smtClean="0">
                <a:solidFill>
                  <a:schemeClr val="accent2"/>
                </a:solidFill>
              </a:rPr>
              <a:t/>
            </a:r>
            <a:br>
              <a:rPr lang="en-US" dirty="0" smtClean="0">
                <a:solidFill>
                  <a:schemeClr val="accent2"/>
                </a:solidFill>
              </a:rPr>
            </a:br>
            <a:r>
              <a:rPr lang="en-US" dirty="0" smtClean="0">
                <a:solidFill>
                  <a:schemeClr val="accent2"/>
                </a:solidFill>
              </a:rPr>
              <a:t/>
            </a:r>
            <a:br>
              <a:rPr lang="en-US" dirty="0" smtClean="0">
                <a:solidFill>
                  <a:schemeClr val="accent2"/>
                </a:solidFill>
              </a:rPr>
            </a:br>
            <a:r>
              <a:rPr lang="en-US" dirty="0" smtClean="0">
                <a:solidFill>
                  <a:schemeClr val="accent2"/>
                </a:solidFill>
              </a:rPr>
              <a:t/>
            </a:r>
            <a:br>
              <a:rPr lang="en-US" dirty="0" smtClean="0">
                <a:solidFill>
                  <a:schemeClr val="accent2"/>
                </a:solidFill>
              </a:rPr>
            </a:br>
            <a:r>
              <a:rPr lang="en-US" dirty="0" smtClean="0">
                <a:solidFill>
                  <a:schemeClr val="accent2"/>
                </a:solidFill>
              </a:rPr>
              <a:t/>
            </a:r>
            <a:br>
              <a:rPr lang="en-US" dirty="0" smtClean="0">
                <a:solidFill>
                  <a:schemeClr val="accent2"/>
                </a:solidFill>
              </a:rPr>
            </a:br>
            <a:r>
              <a:rPr lang="en-US" dirty="0" smtClean="0">
                <a:solidFill>
                  <a:schemeClr val="accent2"/>
                </a:solidFill>
              </a:rPr>
              <a:t> </a:t>
            </a:r>
            <a:br>
              <a:rPr lang="en-US" dirty="0" smtClean="0">
                <a:solidFill>
                  <a:schemeClr val="accent2"/>
                </a:solidFill>
              </a:rPr>
            </a:br>
            <a:endParaRPr lang="en-US" dirty="0">
              <a:solidFill>
                <a:schemeClr val="accent2"/>
              </a:solidFill>
            </a:endParaRPr>
          </a:p>
        </p:txBody>
      </p:sp>
      <p:sp>
        <p:nvSpPr>
          <p:cNvPr id="3" name="Content Placeholder 2"/>
          <p:cNvSpPr>
            <a:spLocks noGrp="1"/>
          </p:cNvSpPr>
          <p:nvPr>
            <p:ph sz="quarter" idx="4294967295"/>
          </p:nvPr>
        </p:nvSpPr>
        <p:spPr>
          <a:xfrm>
            <a:off x="274320" y="1298448"/>
            <a:ext cx="8595360" cy="4937760"/>
          </a:xfrm>
          <a:prstGeom prst="rect">
            <a:avLst/>
          </a:prstGeom>
        </p:spPr>
        <p:txBody>
          <a:bodyPr>
            <a:normAutofit/>
          </a:bodyPr>
          <a:lstStyle/>
          <a:p>
            <a:pPr marL="0" indent="0">
              <a:buNone/>
            </a:pPr>
            <a:r>
              <a:rPr lang="en-US" dirty="0"/>
              <a:t> </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8800"/>
            <a:ext cx="9144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1905000"/>
            <a:ext cx="2133600" cy="769441"/>
          </a:xfrm>
          <a:prstGeom prst="rect">
            <a:avLst/>
          </a:prstGeom>
          <a:noFill/>
        </p:spPr>
        <p:txBody>
          <a:bodyPr wrap="square" rtlCol="0">
            <a:spAutoFit/>
          </a:bodyPr>
          <a:lstStyle/>
          <a:p>
            <a:pPr algn="ctr"/>
            <a:r>
              <a:rPr lang="en-US" sz="4400" dirty="0" smtClean="0">
                <a:solidFill>
                  <a:srgbClr val="FFC000"/>
                </a:solidFill>
              </a:rPr>
              <a:t>Reading</a:t>
            </a:r>
            <a:endParaRPr lang="en-US" sz="4400" dirty="0">
              <a:solidFill>
                <a:srgbClr val="FFC000"/>
              </a:solidFill>
            </a:endParaRPr>
          </a:p>
        </p:txBody>
      </p:sp>
      <p:sp>
        <p:nvSpPr>
          <p:cNvPr id="6" name="TextBox 5"/>
          <p:cNvSpPr txBox="1"/>
          <p:nvPr/>
        </p:nvSpPr>
        <p:spPr>
          <a:xfrm>
            <a:off x="5943600" y="1905000"/>
            <a:ext cx="2209800" cy="707886"/>
          </a:xfrm>
          <a:prstGeom prst="rect">
            <a:avLst/>
          </a:prstGeom>
          <a:solidFill>
            <a:schemeClr val="bg1"/>
          </a:solidFill>
        </p:spPr>
        <p:txBody>
          <a:bodyPr wrap="square" rtlCol="0">
            <a:spAutoFit/>
          </a:bodyPr>
          <a:lstStyle/>
          <a:p>
            <a:pPr algn="ctr"/>
            <a:r>
              <a:rPr lang="en-US" sz="4000" dirty="0" smtClean="0">
                <a:solidFill>
                  <a:srgbClr val="FFC000"/>
                </a:solidFill>
              </a:rPr>
              <a:t>Writing</a:t>
            </a:r>
            <a:endParaRPr lang="en-US" sz="4000" dirty="0">
              <a:solidFill>
                <a:srgbClr val="FFC000"/>
              </a:solidFill>
            </a:endParaRPr>
          </a:p>
        </p:txBody>
      </p:sp>
      <p:sp>
        <p:nvSpPr>
          <p:cNvPr id="7" name="TextBox 6"/>
          <p:cNvSpPr txBox="1"/>
          <p:nvPr/>
        </p:nvSpPr>
        <p:spPr>
          <a:xfrm>
            <a:off x="304800" y="3276600"/>
            <a:ext cx="838200" cy="1323439"/>
          </a:xfrm>
          <a:prstGeom prst="rect">
            <a:avLst/>
          </a:prstGeom>
          <a:noFill/>
        </p:spPr>
        <p:txBody>
          <a:bodyPr wrap="square" rtlCol="0">
            <a:spAutoFit/>
          </a:bodyPr>
          <a:lstStyle/>
          <a:p>
            <a:pPr algn="ctr"/>
            <a:r>
              <a:rPr lang="en-US" sz="1600" dirty="0" smtClean="0">
                <a:solidFill>
                  <a:srgbClr val="FFC000"/>
                </a:solidFill>
              </a:rPr>
              <a:t>I Do</a:t>
            </a:r>
          </a:p>
          <a:p>
            <a:pPr algn="ctr"/>
            <a:endParaRPr lang="en-US" sz="1600" dirty="0" smtClean="0">
              <a:solidFill>
                <a:srgbClr val="FFC000"/>
              </a:solidFill>
            </a:endParaRPr>
          </a:p>
          <a:p>
            <a:pPr algn="ctr"/>
            <a:r>
              <a:rPr lang="en-US" sz="1600" dirty="0" smtClean="0">
                <a:solidFill>
                  <a:srgbClr val="FFC000"/>
                </a:solidFill>
              </a:rPr>
              <a:t>We Do</a:t>
            </a:r>
          </a:p>
          <a:p>
            <a:pPr algn="ctr"/>
            <a:endParaRPr lang="en-US" sz="1600" dirty="0" smtClean="0">
              <a:solidFill>
                <a:srgbClr val="FFC000"/>
              </a:solidFill>
            </a:endParaRPr>
          </a:p>
          <a:p>
            <a:pPr algn="ctr"/>
            <a:r>
              <a:rPr lang="en-US" sz="1600" dirty="0" smtClean="0">
                <a:solidFill>
                  <a:srgbClr val="FFC000"/>
                </a:solidFill>
              </a:rPr>
              <a:t>You Do</a:t>
            </a:r>
            <a:endParaRPr lang="en-US" sz="1600" dirty="0">
              <a:solidFill>
                <a:srgbClr val="FFC000"/>
              </a:solidFill>
            </a:endParaRPr>
          </a:p>
        </p:txBody>
      </p:sp>
      <p:sp>
        <p:nvSpPr>
          <p:cNvPr id="8" name="TextBox 7"/>
          <p:cNvSpPr txBox="1"/>
          <p:nvPr/>
        </p:nvSpPr>
        <p:spPr>
          <a:xfrm>
            <a:off x="8001000" y="2971800"/>
            <a:ext cx="838200" cy="1323439"/>
          </a:xfrm>
          <a:prstGeom prst="rect">
            <a:avLst/>
          </a:prstGeom>
          <a:noFill/>
        </p:spPr>
        <p:txBody>
          <a:bodyPr wrap="square" rtlCol="0">
            <a:spAutoFit/>
          </a:bodyPr>
          <a:lstStyle/>
          <a:p>
            <a:pPr algn="ctr"/>
            <a:r>
              <a:rPr lang="en-US" sz="1600" dirty="0" smtClean="0">
                <a:solidFill>
                  <a:srgbClr val="FFC000"/>
                </a:solidFill>
              </a:rPr>
              <a:t>I Do</a:t>
            </a:r>
          </a:p>
          <a:p>
            <a:pPr algn="ctr"/>
            <a:endParaRPr lang="en-US" sz="1600" dirty="0" smtClean="0">
              <a:solidFill>
                <a:srgbClr val="FFC000"/>
              </a:solidFill>
            </a:endParaRPr>
          </a:p>
          <a:p>
            <a:pPr algn="ctr"/>
            <a:r>
              <a:rPr lang="en-US" sz="1600" dirty="0" smtClean="0">
                <a:solidFill>
                  <a:srgbClr val="FFC000"/>
                </a:solidFill>
              </a:rPr>
              <a:t>We Do</a:t>
            </a:r>
          </a:p>
          <a:p>
            <a:pPr algn="ctr"/>
            <a:endParaRPr lang="en-US" sz="1600" dirty="0" smtClean="0">
              <a:solidFill>
                <a:srgbClr val="FFC000"/>
              </a:solidFill>
            </a:endParaRPr>
          </a:p>
          <a:p>
            <a:pPr algn="ctr"/>
            <a:r>
              <a:rPr lang="en-US" sz="1600" dirty="0" smtClean="0">
                <a:solidFill>
                  <a:srgbClr val="FFC000"/>
                </a:solidFill>
              </a:rPr>
              <a:t>You Do</a:t>
            </a:r>
            <a:endParaRPr lang="en-US" sz="1600" dirty="0">
              <a:solidFill>
                <a:srgbClr val="FFC000"/>
              </a:solidFill>
            </a:endParaRPr>
          </a:p>
        </p:txBody>
      </p:sp>
    </p:spTree>
    <p:extLst>
      <p:ext uri="{BB962C8B-B14F-4D97-AF65-F5344CB8AC3E}">
        <p14:creationId xmlns:p14="http://schemas.microsoft.com/office/powerpoint/2010/main" val="2029398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solidFill>
                  <a:srgbClr val="FFC000"/>
                </a:solidFill>
                <a:latin typeface="Arial Unicode MS" pitchFamily="34" charset="-128"/>
                <a:ea typeface="Arial Unicode MS" pitchFamily="34" charset="-128"/>
                <a:cs typeface="Arial Unicode MS" pitchFamily="34" charset="-128"/>
              </a:rPr>
              <a:t>Gradual Release of Responsibility</a:t>
            </a:r>
            <a:r>
              <a:rPr lang="en-US" dirty="0" smtClean="0">
                <a:solidFill>
                  <a:srgbClr val="FFC000"/>
                </a:solidFill>
                <a:latin typeface="Arial Unicode MS" pitchFamily="34" charset="-128"/>
                <a:ea typeface="Arial Unicode MS" pitchFamily="34" charset="-128"/>
                <a:cs typeface="Arial Unicode MS" pitchFamily="34" charset="-128"/>
              </a:rPr>
              <a:t/>
            </a:r>
            <a:br>
              <a:rPr lang="en-US" dirty="0" smtClean="0">
                <a:solidFill>
                  <a:srgbClr val="FFC000"/>
                </a:solidFill>
                <a:latin typeface="Arial Unicode MS" pitchFamily="34" charset="-128"/>
                <a:ea typeface="Arial Unicode MS" pitchFamily="34" charset="-128"/>
                <a:cs typeface="Arial Unicode MS" pitchFamily="34" charset="-128"/>
              </a:rPr>
            </a:br>
            <a:r>
              <a:rPr lang="en-US" sz="2000" dirty="0" smtClean="0">
                <a:solidFill>
                  <a:srgbClr val="FFC000"/>
                </a:solidFill>
                <a:latin typeface="Arial Unicode MS" pitchFamily="34" charset="-128"/>
                <a:ea typeface="Arial Unicode MS" pitchFamily="34" charset="-128"/>
                <a:cs typeface="Arial Unicode MS" pitchFamily="34" charset="-128"/>
              </a:rPr>
              <a:t>Fisher and Frey</a:t>
            </a:r>
            <a:endParaRPr lang="en-US" dirty="0">
              <a:solidFill>
                <a:srgbClr val="FFC000"/>
              </a:solidFill>
              <a:latin typeface="Arial Unicode MS" pitchFamily="34" charset="-128"/>
              <a:ea typeface="Arial Unicode MS" pitchFamily="34" charset="-128"/>
              <a:cs typeface="Arial Unicode MS" pitchFamily="34" charset="-128"/>
            </a:endParaRPr>
          </a:p>
        </p:txBody>
      </p:sp>
      <p:pic>
        <p:nvPicPr>
          <p:cNvPr id="1027" name="Picture 3"/>
          <p:cNvPicPr>
            <a:picLocks noChangeAspect="1" noChangeArrowheads="1"/>
          </p:cNvPicPr>
          <p:nvPr/>
        </p:nvPicPr>
        <p:blipFill>
          <a:blip r:embed="rId3" cstate="print"/>
          <a:srcRect/>
          <a:stretch>
            <a:fillRect/>
          </a:stretch>
        </p:blipFill>
        <p:spPr bwMode="auto">
          <a:xfrm>
            <a:off x="228600" y="1752600"/>
            <a:ext cx="5486400" cy="4095750"/>
          </a:xfrm>
          <a:prstGeom prst="rect">
            <a:avLst/>
          </a:prstGeom>
          <a:noFill/>
          <a:ln w="9525">
            <a:noFill/>
            <a:miter lim="800000"/>
            <a:headEnd/>
            <a:tailEnd/>
          </a:ln>
          <a:effectLst/>
        </p:spPr>
      </p:pic>
      <p:sp>
        <p:nvSpPr>
          <p:cNvPr id="5" name="TextBox 4"/>
          <p:cNvSpPr txBox="1"/>
          <p:nvPr/>
        </p:nvSpPr>
        <p:spPr>
          <a:xfrm>
            <a:off x="5867400" y="1752600"/>
            <a:ext cx="2971800" cy="4278094"/>
          </a:xfrm>
          <a:prstGeom prst="rect">
            <a:avLst/>
          </a:prstGeom>
          <a:noFill/>
        </p:spPr>
        <p:txBody>
          <a:bodyPr wrap="square" rtlCol="0">
            <a:spAutoFit/>
          </a:bodyPr>
          <a:lstStyle/>
          <a:p>
            <a:r>
              <a:rPr lang="en-US" sz="1400" dirty="0" smtClean="0">
                <a:solidFill>
                  <a:srgbClr val="FFFFFF"/>
                </a:solidFill>
                <a:latin typeface="Arial Unicode MS" pitchFamily="34" charset="-128"/>
                <a:ea typeface="Arial Unicode MS" pitchFamily="34" charset="-128"/>
                <a:cs typeface="Arial Unicode MS" pitchFamily="34" charset="-128"/>
              </a:rPr>
              <a:t> </a:t>
            </a:r>
            <a:r>
              <a:rPr lang="en-US" sz="1600" b="1" dirty="0" smtClean="0">
                <a:solidFill>
                  <a:srgbClr val="FFC000"/>
                </a:solidFill>
                <a:latin typeface="Arial Unicode MS" pitchFamily="34" charset="-128"/>
                <a:ea typeface="Arial Unicode MS" pitchFamily="34" charset="-128"/>
                <a:cs typeface="Arial Unicode MS" pitchFamily="34" charset="-128"/>
              </a:rPr>
              <a:t>Focus lesson</a:t>
            </a:r>
            <a:r>
              <a:rPr lang="en-US" sz="1600" dirty="0" smtClean="0">
                <a:solidFill>
                  <a:srgbClr val="FFFFFF"/>
                </a:solidFill>
                <a:latin typeface="Arial Unicode MS" pitchFamily="34" charset="-128"/>
                <a:ea typeface="Arial Unicode MS" pitchFamily="34" charset="-128"/>
                <a:cs typeface="Arial Unicode MS" pitchFamily="34" charset="-128"/>
              </a:rPr>
              <a:t>:  teacher establishes purpose of lesson &amp; models own thinking</a:t>
            </a:r>
          </a:p>
          <a:p>
            <a:endParaRPr lang="en-US" sz="1600" dirty="0" smtClean="0">
              <a:solidFill>
                <a:srgbClr val="FFFFFF"/>
              </a:solidFill>
              <a:latin typeface="Arial Unicode MS" pitchFamily="34" charset="-128"/>
              <a:ea typeface="Arial Unicode MS" pitchFamily="34" charset="-128"/>
              <a:cs typeface="Arial Unicode MS" pitchFamily="34" charset="-128"/>
            </a:endParaRPr>
          </a:p>
          <a:p>
            <a:r>
              <a:rPr lang="en-US" sz="1600" dirty="0" smtClean="0">
                <a:solidFill>
                  <a:srgbClr val="FFFFFF"/>
                </a:solidFill>
                <a:latin typeface="Arial Unicode MS" pitchFamily="34" charset="-128"/>
                <a:ea typeface="Arial Unicode MS" pitchFamily="34" charset="-128"/>
                <a:cs typeface="Arial Unicode MS" pitchFamily="34" charset="-128"/>
              </a:rPr>
              <a:t> </a:t>
            </a:r>
            <a:r>
              <a:rPr lang="en-US" sz="1600" b="1" dirty="0" smtClean="0">
                <a:solidFill>
                  <a:srgbClr val="FFC000"/>
                </a:solidFill>
                <a:latin typeface="Arial Unicode MS" pitchFamily="34" charset="-128"/>
                <a:ea typeface="Arial Unicode MS" pitchFamily="34" charset="-128"/>
                <a:cs typeface="Arial Unicode MS" pitchFamily="34" charset="-128"/>
              </a:rPr>
              <a:t>Guided instruction</a:t>
            </a:r>
            <a:r>
              <a:rPr lang="en-US" sz="1600" dirty="0" smtClean="0">
                <a:solidFill>
                  <a:srgbClr val="FFFFFF"/>
                </a:solidFill>
                <a:latin typeface="Arial Unicode MS" pitchFamily="34" charset="-128"/>
                <a:ea typeface="Arial Unicode MS" pitchFamily="34" charset="-128"/>
                <a:cs typeface="Arial Unicode MS" pitchFamily="34" charset="-128"/>
              </a:rPr>
              <a:t>:  teacher questions, prompts, cues students to facilitate their thinking about topic</a:t>
            </a:r>
          </a:p>
          <a:p>
            <a:endParaRPr lang="en-US" sz="1600" dirty="0" smtClean="0">
              <a:solidFill>
                <a:srgbClr val="FFFFFF"/>
              </a:solidFill>
              <a:latin typeface="Arial Unicode MS" pitchFamily="34" charset="-128"/>
              <a:ea typeface="Arial Unicode MS" pitchFamily="34" charset="-128"/>
              <a:cs typeface="Arial Unicode MS" pitchFamily="34" charset="-128"/>
            </a:endParaRPr>
          </a:p>
          <a:p>
            <a:r>
              <a:rPr lang="en-US" sz="1600" dirty="0" smtClean="0">
                <a:solidFill>
                  <a:srgbClr val="FFFFFF"/>
                </a:solidFill>
                <a:latin typeface="Arial Unicode MS" pitchFamily="34" charset="-128"/>
                <a:ea typeface="Arial Unicode MS" pitchFamily="34" charset="-128"/>
                <a:cs typeface="Arial Unicode MS" pitchFamily="34" charset="-128"/>
              </a:rPr>
              <a:t> </a:t>
            </a:r>
            <a:r>
              <a:rPr lang="en-US" sz="1600" b="1" dirty="0" smtClean="0">
                <a:solidFill>
                  <a:srgbClr val="FFC000"/>
                </a:solidFill>
                <a:latin typeface="Arial Unicode MS" pitchFamily="34" charset="-128"/>
                <a:ea typeface="Arial Unicode MS" pitchFamily="34" charset="-128"/>
                <a:cs typeface="Arial Unicode MS" pitchFamily="34" charset="-128"/>
              </a:rPr>
              <a:t>Collaborative learning</a:t>
            </a:r>
            <a:r>
              <a:rPr lang="en-US" sz="1600" b="1" dirty="0" smtClean="0">
                <a:solidFill>
                  <a:srgbClr val="FFFFFF"/>
                </a:solidFill>
                <a:latin typeface="Arial Unicode MS" pitchFamily="34" charset="-128"/>
                <a:ea typeface="Arial Unicode MS" pitchFamily="34" charset="-128"/>
                <a:cs typeface="Arial Unicode MS" pitchFamily="34" charset="-128"/>
              </a:rPr>
              <a:t>:  </a:t>
            </a:r>
            <a:r>
              <a:rPr lang="en-US" sz="1600" dirty="0" smtClean="0">
                <a:solidFill>
                  <a:srgbClr val="FFFFFF"/>
                </a:solidFill>
                <a:latin typeface="Arial Unicode MS" pitchFamily="34" charset="-128"/>
                <a:ea typeface="Arial Unicode MS" pitchFamily="34" charset="-128"/>
                <a:cs typeface="Arial Unicode MS" pitchFamily="34" charset="-128"/>
              </a:rPr>
              <a:t>students work together, using academic language to complete a task</a:t>
            </a:r>
          </a:p>
          <a:p>
            <a:endParaRPr lang="en-US" sz="1600" dirty="0" smtClean="0">
              <a:solidFill>
                <a:srgbClr val="FFFFFF"/>
              </a:solidFill>
              <a:latin typeface="Arial Unicode MS" pitchFamily="34" charset="-128"/>
              <a:ea typeface="Arial Unicode MS" pitchFamily="34" charset="-128"/>
              <a:cs typeface="Arial Unicode MS" pitchFamily="34" charset="-128"/>
            </a:endParaRPr>
          </a:p>
          <a:p>
            <a:r>
              <a:rPr lang="en-US" sz="1600" dirty="0" smtClean="0">
                <a:solidFill>
                  <a:srgbClr val="FFFFFF"/>
                </a:solidFill>
                <a:latin typeface="Arial Unicode MS" pitchFamily="34" charset="-128"/>
                <a:ea typeface="Arial Unicode MS" pitchFamily="34" charset="-128"/>
                <a:cs typeface="Arial Unicode MS" pitchFamily="34" charset="-128"/>
              </a:rPr>
              <a:t> </a:t>
            </a:r>
            <a:r>
              <a:rPr lang="en-US" sz="1600" b="1" dirty="0" smtClean="0">
                <a:solidFill>
                  <a:srgbClr val="FFC000"/>
                </a:solidFill>
                <a:latin typeface="Arial Unicode MS" pitchFamily="34" charset="-128"/>
                <a:ea typeface="Arial Unicode MS" pitchFamily="34" charset="-128"/>
                <a:cs typeface="Arial Unicode MS" pitchFamily="34" charset="-128"/>
              </a:rPr>
              <a:t>Independent learning</a:t>
            </a:r>
            <a:r>
              <a:rPr lang="en-US" sz="1600" b="1" dirty="0" smtClean="0">
                <a:solidFill>
                  <a:srgbClr val="FFFFFF"/>
                </a:solidFill>
                <a:latin typeface="Arial Unicode MS" pitchFamily="34" charset="-128"/>
                <a:ea typeface="Arial Unicode MS" pitchFamily="34" charset="-128"/>
                <a:cs typeface="Arial Unicode MS" pitchFamily="34" charset="-128"/>
              </a:rPr>
              <a:t>:  </a:t>
            </a:r>
            <a:r>
              <a:rPr lang="en-US" sz="1600" dirty="0" smtClean="0">
                <a:solidFill>
                  <a:srgbClr val="FFFFFF"/>
                </a:solidFill>
                <a:latin typeface="Arial Unicode MS" pitchFamily="34" charset="-128"/>
                <a:ea typeface="Arial Unicode MS" pitchFamily="34" charset="-128"/>
                <a:cs typeface="Arial Unicode MS" pitchFamily="34" charset="-128"/>
              </a:rPr>
              <a:t>students apply what they have learned individually</a:t>
            </a:r>
            <a:endParaRPr lang="en-US" sz="1600" dirty="0">
              <a:solidFill>
                <a:srgbClr val="FFFFFF"/>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40734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latin typeface="Calibri" pitchFamily="34" charset="0"/>
              </a:rPr>
              <a:t>Why Balanced Literacy is Crucial in a Common Core Classroom</a:t>
            </a:r>
            <a:endParaRPr lang="en-US" dirty="0">
              <a:solidFill>
                <a:srgbClr val="FFC000"/>
              </a:solidFill>
              <a:latin typeface="Calibri" pitchFamily="34" charset="0"/>
            </a:endParaRPr>
          </a:p>
        </p:txBody>
      </p:sp>
      <p:sp>
        <p:nvSpPr>
          <p:cNvPr id="3" name="Content Placeholder 2"/>
          <p:cNvSpPr>
            <a:spLocks noGrp="1"/>
          </p:cNvSpPr>
          <p:nvPr>
            <p:ph sz="quarter" idx="4294967295"/>
          </p:nvPr>
        </p:nvSpPr>
        <p:spPr>
          <a:xfrm>
            <a:off x="612648" y="1828800"/>
            <a:ext cx="8153400" cy="4648200"/>
          </a:xfrm>
          <a:prstGeom prst="rect">
            <a:avLst/>
          </a:prstGeom>
        </p:spPr>
        <p:txBody>
          <a:bodyPr>
            <a:normAutofit/>
          </a:bodyPr>
          <a:lstStyle/>
          <a:p>
            <a:pPr>
              <a:buNone/>
            </a:pPr>
            <a:r>
              <a:rPr lang="en-US" sz="2400" dirty="0" smtClean="0">
                <a:latin typeface="Calibri" pitchFamily="34" charset="0"/>
              </a:rPr>
              <a:t>A balanced approach to literacy development</a:t>
            </a:r>
          </a:p>
          <a:p>
            <a:pPr>
              <a:buNone/>
            </a:pPr>
            <a:endParaRPr lang="en-US" sz="2400" dirty="0" smtClean="0">
              <a:latin typeface="Calibri" pitchFamily="34" charset="0"/>
            </a:endParaRPr>
          </a:p>
          <a:p>
            <a:pPr lvl="1">
              <a:buBlip>
                <a:blip r:embed="rId2"/>
              </a:buBlip>
            </a:pPr>
            <a:r>
              <a:rPr lang="en-US" sz="2400" dirty="0" smtClean="0">
                <a:latin typeface="Calibri" pitchFamily="34" charset="0"/>
              </a:rPr>
              <a:t>Teacher makes choices each day about best way to help each child become a better reader and writer</a:t>
            </a:r>
          </a:p>
          <a:p>
            <a:pPr lvl="1">
              <a:buBlip>
                <a:blip r:embed="rId2"/>
              </a:buBlip>
            </a:pPr>
            <a:endParaRPr lang="en-US" sz="2400" dirty="0" smtClean="0">
              <a:latin typeface="Calibri" pitchFamily="34" charset="0"/>
            </a:endParaRPr>
          </a:p>
          <a:p>
            <a:pPr lvl="1">
              <a:buBlip>
                <a:blip r:embed="rId2"/>
              </a:buBlip>
            </a:pPr>
            <a:r>
              <a:rPr lang="en-US" sz="2400" dirty="0" smtClean="0">
                <a:latin typeface="Calibri" pitchFamily="34" charset="0"/>
              </a:rPr>
              <a:t>Teacher must be a reflective decision maker to fine tune and modify instruction each day to meet the needs of each child</a:t>
            </a:r>
          </a:p>
          <a:p>
            <a:pPr lvl="1"/>
            <a:endParaRPr lang="en-US" dirty="0" smtClean="0">
              <a:latin typeface="Calibri" pitchFamily="34" charset="0"/>
            </a:endParaRPr>
          </a:p>
          <a:p>
            <a:pPr lvl="1" algn="r">
              <a:buNone/>
            </a:pPr>
            <a:r>
              <a:rPr lang="en-US" sz="2000" dirty="0" smtClean="0">
                <a:latin typeface="Calibri" pitchFamily="34" charset="0"/>
              </a:rPr>
              <a:t>(</a:t>
            </a:r>
            <a:r>
              <a:rPr lang="en-US" sz="2000" dirty="0" err="1" smtClean="0">
                <a:latin typeface="Calibri" pitchFamily="34" charset="0"/>
              </a:rPr>
              <a:t>Spiegal</a:t>
            </a:r>
            <a:r>
              <a:rPr lang="en-US" sz="2000" dirty="0" smtClean="0">
                <a:latin typeface="Calibri" pitchFamily="34" charset="0"/>
              </a:rPr>
              <a:t>, D.L., 1998. </a:t>
            </a:r>
            <a:r>
              <a:rPr lang="en-US" sz="2000" i="1" dirty="0" smtClean="0">
                <a:latin typeface="Calibri" pitchFamily="34" charset="0"/>
              </a:rPr>
              <a:t>Silver Bullets, babies and bath water: Literature Response groups in a balanced literacy program</a:t>
            </a:r>
            <a:r>
              <a:rPr lang="en-US" sz="2000" dirty="0" smtClean="0">
                <a:latin typeface="Calibri" pitchFamily="34" charset="0"/>
              </a:rPr>
              <a:t>. Reading Teacher, 52(2))</a:t>
            </a:r>
            <a:endParaRPr lang="en-US" sz="2000" dirty="0">
              <a:latin typeface="Calibri" pitchFamily="34" charset="0"/>
            </a:endParaRPr>
          </a:p>
        </p:txBody>
      </p:sp>
    </p:spTree>
    <p:extLst>
      <p:ext uri="{BB962C8B-B14F-4D97-AF65-F5344CB8AC3E}">
        <p14:creationId xmlns:p14="http://schemas.microsoft.com/office/powerpoint/2010/main" val="814979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Calibri" pitchFamily="34" charset="0"/>
              </a:rPr>
              <a:t>Reader’s Workshop</a:t>
            </a:r>
            <a:endParaRPr lang="en-US" dirty="0">
              <a:solidFill>
                <a:srgbClr val="FFC000"/>
              </a:solidFill>
              <a:latin typeface="Calibri" pitchFamily="34" charset="0"/>
            </a:endParaRPr>
          </a:p>
        </p:txBody>
      </p:sp>
      <p:sp>
        <p:nvSpPr>
          <p:cNvPr id="3" name="Content Placeholder 2"/>
          <p:cNvSpPr>
            <a:spLocks noGrp="1"/>
          </p:cNvSpPr>
          <p:nvPr>
            <p:ph sz="quarter" idx="4294967295"/>
          </p:nvPr>
        </p:nvSpPr>
        <p:spPr>
          <a:xfrm>
            <a:off x="457200" y="1447800"/>
            <a:ext cx="8458200" cy="5029200"/>
          </a:xfrm>
          <a:prstGeom prst="rect">
            <a:avLst/>
          </a:prstGeom>
        </p:spPr>
        <p:txBody>
          <a:bodyPr>
            <a:noAutofit/>
          </a:bodyPr>
          <a:lstStyle/>
          <a:p>
            <a:pPr>
              <a:buBlip>
                <a:blip r:embed="rId2"/>
              </a:buBlip>
            </a:pPr>
            <a:r>
              <a:rPr lang="en-US" sz="2800" dirty="0" smtClean="0">
                <a:latin typeface="Calibri" pitchFamily="34" charset="0"/>
              </a:rPr>
              <a:t>Independent (easy) texts (build fluency, stamina)</a:t>
            </a:r>
          </a:p>
          <a:p>
            <a:pPr lvl="4">
              <a:buBlip>
                <a:blip r:embed="rId2"/>
              </a:buBlip>
            </a:pPr>
            <a:r>
              <a:rPr lang="en-US" sz="2400" dirty="0" smtClean="0">
                <a:latin typeface="Calibri" pitchFamily="34" charset="0"/>
              </a:rPr>
              <a:t>Literature circles</a:t>
            </a:r>
          </a:p>
          <a:p>
            <a:pPr lvl="4">
              <a:buBlip>
                <a:blip r:embed="rId2"/>
              </a:buBlip>
            </a:pPr>
            <a:r>
              <a:rPr lang="en-US" sz="2400" dirty="0" smtClean="0">
                <a:latin typeface="Calibri" pitchFamily="34" charset="0"/>
              </a:rPr>
              <a:t>Book clubs</a:t>
            </a:r>
          </a:p>
          <a:p>
            <a:pPr>
              <a:buBlip>
                <a:blip r:embed="rId2"/>
              </a:buBlip>
            </a:pPr>
            <a:r>
              <a:rPr lang="en-US" sz="2800" dirty="0" smtClean="0">
                <a:latin typeface="Calibri" pitchFamily="34" charset="0"/>
              </a:rPr>
              <a:t>Instructional texts (with guidance, helps small homogeneous groups think, within beyond and about the text)</a:t>
            </a:r>
          </a:p>
          <a:p>
            <a:pPr>
              <a:buBlip>
                <a:blip r:embed="rId2"/>
              </a:buBlip>
            </a:pPr>
            <a:r>
              <a:rPr lang="en-US" sz="2800" dirty="0" smtClean="0">
                <a:latin typeface="Calibri" pitchFamily="34" charset="0"/>
              </a:rPr>
              <a:t>Complex texts (with demonstration and guidance, helps whole group access complex </a:t>
            </a:r>
            <a:r>
              <a:rPr lang="en-US" sz="2800" dirty="0" err="1" smtClean="0">
                <a:latin typeface="Calibri" pitchFamily="34" charset="0"/>
              </a:rPr>
              <a:t>langauge</a:t>
            </a:r>
            <a:r>
              <a:rPr lang="en-US" sz="2800" dirty="0" smtClean="0">
                <a:latin typeface="Calibri" pitchFamily="34" charset="0"/>
              </a:rPr>
              <a:t> and concepts)</a:t>
            </a:r>
          </a:p>
          <a:p>
            <a:pPr lvl="3">
              <a:buBlip>
                <a:blip r:embed="rId2"/>
              </a:buBlip>
            </a:pPr>
            <a:r>
              <a:rPr lang="en-US" sz="2400" dirty="0" smtClean="0">
                <a:latin typeface="Calibri" pitchFamily="34" charset="0"/>
              </a:rPr>
              <a:t>Read aloud</a:t>
            </a:r>
          </a:p>
          <a:p>
            <a:pPr lvl="3">
              <a:buBlip>
                <a:blip r:embed="rId2"/>
              </a:buBlip>
            </a:pPr>
            <a:r>
              <a:rPr lang="en-US" sz="2400" dirty="0" smtClean="0">
                <a:latin typeface="Calibri" pitchFamily="34" charset="0"/>
              </a:rPr>
              <a:t>Shared reading</a:t>
            </a:r>
            <a:endParaRPr lang="en-US" sz="2400" dirty="0">
              <a:latin typeface="Calibri" pitchFamily="34" charset="0"/>
            </a:endParaRPr>
          </a:p>
        </p:txBody>
      </p:sp>
    </p:spTree>
    <p:extLst>
      <p:ext uri="{BB962C8B-B14F-4D97-AF65-F5344CB8AC3E}">
        <p14:creationId xmlns:p14="http://schemas.microsoft.com/office/powerpoint/2010/main" val="802858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3254</TotalTime>
  <Words>2008</Words>
  <Application>Microsoft Office PowerPoint</Application>
  <PresentationFormat>On-screen Show (4:3)</PresentationFormat>
  <Paragraphs>257</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Mylar</vt:lpstr>
      <vt:lpstr>Balanced Literacy and UBD</vt:lpstr>
      <vt:lpstr>Balanced Literacy and Common Core State Standards </vt:lpstr>
      <vt:lpstr>Objectives</vt:lpstr>
      <vt:lpstr>Reading: Meaning, Structure, Visual Cues</vt:lpstr>
      <vt:lpstr>Balanced Literacy Framework </vt:lpstr>
      <vt:lpstr>       </vt:lpstr>
      <vt:lpstr>Gradual Release of Responsibility Fisher and Frey</vt:lpstr>
      <vt:lpstr>Why Balanced Literacy is Crucial in a Common Core Classroom</vt:lpstr>
      <vt:lpstr>Reader’s Workshop</vt:lpstr>
      <vt:lpstr>Writer’s Workshop</vt:lpstr>
      <vt:lpstr>Language and Word Study</vt:lpstr>
      <vt:lpstr>Common Core State Standards   Add Complex Texts to the Balance….Why?</vt:lpstr>
      <vt:lpstr>Why Text Complexity Matters Trend in NAEP reading average scores for 9-, 13-, and 17-year-old students</vt:lpstr>
      <vt:lpstr>Why We Need More Complex Texts</vt:lpstr>
      <vt:lpstr>What Students Need</vt:lpstr>
      <vt:lpstr>All Students Need High-Quality Complex Texts</vt:lpstr>
      <vt:lpstr>Text Complexity:  Implications</vt:lpstr>
      <vt:lpstr>Common Core Exemplar Text Appendix B, p. 63</vt:lpstr>
      <vt:lpstr>Building Capacity Through Close Reading</vt:lpstr>
      <vt:lpstr>PARCC  The Partnership for Assessment of Readiness for College &amp; Career  Literacy Content Framework </vt:lpstr>
      <vt:lpstr>PARCC Literacy Content Framework</vt:lpstr>
      <vt:lpstr>Reading, Writing Modules</vt:lpstr>
      <vt:lpstr>Key Terms and Concepts:  Reading, Writing, Research</vt:lpstr>
      <vt:lpstr>Planning Balanced Literacy Instruction Using the PARCC Content Framework</vt:lpstr>
      <vt:lpstr>Designing Your New Unit</vt:lpstr>
      <vt:lpstr>PowerPoint Presentation</vt:lpstr>
      <vt:lpstr>Design Tip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dc:creator>
  <cp:lastModifiedBy>aflaherty</cp:lastModifiedBy>
  <cp:revision>80</cp:revision>
  <dcterms:created xsi:type="dcterms:W3CDTF">2013-05-28T16:38:21Z</dcterms:created>
  <dcterms:modified xsi:type="dcterms:W3CDTF">2014-09-03T12:15:07Z</dcterms:modified>
</cp:coreProperties>
</file>