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8"/>
  </p:notesMasterIdLst>
  <p:handoutMasterIdLst>
    <p:handoutMasterId r:id="rId19"/>
  </p:handoutMasterIdLst>
  <p:sldIdLst>
    <p:sldId id="401" r:id="rId3"/>
    <p:sldId id="438" r:id="rId4"/>
    <p:sldId id="458" r:id="rId5"/>
    <p:sldId id="456" r:id="rId6"/>
    <p:sldId id="453" r:id="rId7"/>
    <p:sldId id="454" r:id="rId8"/>
    <p:sldId id="455" r:id="rId9"/>
    <p:sldId id="476" r:id="rId10"/>
    <p:sldId id="459" r:id="rId11"/>
    <p:sldId id="460" r:id="rId12"/>
    <p:sldId id="461" r:id="rId13"/>
    <p:sldId id="463" r:id="rId14"/>
    <p:sldId id="465" r:id="rId15"/>
    <p:sldId id="466" r:id="rId16"/>
    <p:sldId id="400"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3" clrIdx="0"/>
  <p:cmAuthor id="1" name="Dana Breitweiser (ADE)" initials="DB("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1B2"/>
    <a:srgbClr val="8F23B3"/>
    <a:srgbClr val="C2C2C2"/>
    <a:srgbClr val="B9F2FF"/>
    <a:srgbClr val="D1F6FF"/>
    <a:srgbClr val="8E9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p:scale>
          <a:sx n="91" d="100"/>
          <a:sy n="91" d="100"/>
        </p:scale>
        <p:origin x="-1205"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D932544A-9A2A-44F0-9851-FA053CB68049}" type="datetimeFigureOut">
              <a:rPr lang="en-US"/>
              <a:pPr>
                <a:defRPr/>
              </a:pPr>
              <a:t>9/12/2014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49D80ECD-F48D-4B3A-BA75-EF1E7A31BBE9}" type="slidenum">
              <a:rPr lang="en-US"/>
              <a:pPr>
                <a:defRPr/>
              </a:pPr>
              <a:t>‹#›</a:t>
            </a:fld>
            <a:endParaRPr lang="en-US"/>
          </a:p>
        </p:txBody>
      </p:sp>
    </p:spTree>
    <p:extLst>
      <p:ext uri="{BB962C8B-B14F-4D97-AF65-F5344CB8AC3E}">
        <p14:creationId xmlns:p14="http://schemas.microsoft.com/office/powerpoint/2010/main" val="3552779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90C65CD1-9DE5-46D7-A234-CF2ACDD72170}" type="datetimeFigureOut">
              <a:rPr lang="en-US"/>
              <a:pPr>
                <a:defRPr/>
              </a:pPr>
              <a:t>9/12/2014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05626455-6AD6-4CC0-85EC-35663FAB0514}" type="slidenum">
              <a:rPr lang="en-US"/>
              <a:pPr>
                <a:defRPr/>
              </a:pPr>
              <a:t>‹#›</a:t>
            </a:fld>
            <a:endParaRPr lang="en-US"/>
          </a:p>
        </p:txBody>
      </p:sp>
    </p:spTree>
    <p:extLst>
      <p:ext uri="{BB962C8B-B14F-4D97-AF65-F5344CB8AC3E}">
        <p14:creationId xmlns:p14="http://schemas.microsoft.com/office/powerpoint/2010/main" val="2510665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C1B72B2-FC11-44F3-8852-EC5573333841}" type="slidenum">
              <a:rPr lang="en-US" smtClean="0">
                <a:latin typeface="Calibri" pitchFamily="34" charset="0"/>
              </a:rPr>
              <a:pPr eaLnBrk="1" hangingPunct="1"/>
              <a:t>15</a:t>
            </a:fld>
            <a:endParaRPr lang="en-US" smtClean="0">
              <a:latin typeface="Calibri" pitchFamily="34" charset="0"/>
            </a:endParaRPr>
          </a:p>
        </p:txBody>
      </p:sp>
    </p:spTree>
    <p:extLst>
      <p:ext uri="{BB962C8B-B14F-4D97-AF65-F5344CB8AC3E}">
        <p14:creationId xmlns:p14="http://schemas.microsoft.com/office/powerpoint/2010/main" val="2438183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6" name="Rectangle 9"/>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7"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pPr>
              <a:defRPr/>
            </a:pPr>
            <a:fld id="{CAB00F40-1FFC-461A-9F45-F9526139E12E}" type="slidenum">
              <a:rPr lang="en-US"/>
              <a:pPr>
                <a:defRPr/>
              </a:pPr>
              <a:t>‹#›</a:t>
            </a:fld>
            <a:endParaRPr lang="en-US"/>
          </a:p>
        </p:txBody>
      </p:sp>
    </p:spTree>
    <p:extLst>
      <p:ext uri="{BB962C8B-B14F-4D97-AF65-F5344CB8AC3E}">
        <p14:creationId xmlns:p14="http://schemas.microsoft.com/office/powerpoint/2010/main" val="297569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4A42B54-4413-4557-BFEE-F863BBDA6FD3}" type="datetime1">
              <a:rPr lang="en-US"/>
              <a:pPr>
                <a:defRPr/>
              </a:pPr>
              <a:t>9/12/2014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3A3439-386D-44AF-9D34-3D58048BD892}" type="slidenum">
              <a:rPr lang="en-US"/>
              <a:pPr>
                <a:defRPr/>
              </a:pPr>
              <a:t>‹#›</a:t>
            </a:fld>
            <a:endParaRPr lang="en-US"/>
          </a:p>
        </p:txBody>
      </p:sp>
    </p:spTree>
    <p:extLst>
      <p:ext uri="{BB962C8B-B14F-4D97-AF65-F5344CB8AC3E}">
        <p14:creationId xmlns:p14="http://schemas.microsoft.com/office/powerpoint/2010/main" val="60881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C6376461-ED39-4C81-A54C-2D9EBBEBD561}" type="datetime1">
              <a:rPr lang="en-US"/>
              <a:pPr>
                <a:defRPr/>
              </a:pPr>
              <a:t>9/12/2014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19A1583-ACAF-409F-8C58-E954A0DFB4E3}" type="slidenum">
              <a:rPr lang="en-US"/>
              <a:pPr>
                <a:defRPr/>
              </a:pPr>
              <a:t>‹#›</a:t>
            </a:fld>
            <a:endParaRPr lang="en-US"/>
          </a:p>
        </p:txBody>
      </p:sp>
    </p:spTree>
    <p:extLst>
      <p:ext uri="{BB962C8B-B14F-4D97-AF65-F5344CB8AC3E}">
        <p14:creationId xmlns:p14="http://schemas.microsoft.com/office/powerpoint/2010/main" val="241910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642E09C-6329-430A-85C3-861B002B29BD}" type="datetime1">
              <a:rPr lang="en-US"/>
              <a:pPr>
                <a:defRPr/>
              </a:pPr>
              <a:t>9/12/2014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8D40389-6F5B-4D3A-AAB5-7314178F52A3}" type="slidenum">
              <a:rPr lang="en-US"/>
              <a:pPr>
                <a:defRPr/>
              </a:pPr>
              <a:t>‹#›</a:t>
            </a:fld>
            <a:endParaRPr lang="en-US"/>
          </a:p>
        </p:txBody>
      </p:sp>
    </p:spTree>
    <p:extLst>
      <p:ext uri="{BB962C8B-B14F-4D97-AF65-F5344CB8AC3E}">
        <p14:creationId xmlns:p14="http://schemas.microsoft.com/office/powerpoint/2010/main" val="3036584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24"/>
          <p:cNvSpPr>
            <a:spLocks noGrp="1"/>
          </p:cNvSpPr>
          <p:nvPr>
            <p:ph type="sldNum" sz="quarter" idx="10"/>
          </p:nvPr>
        </p:nvSpPr>
        <p:spPr/>
        <p:txBody>
          <a:bodyPr/>
          <a:lstStyle>
            <a:lvl1pPr algn="r">
              <a:defRPr sz="1200">
                <a:solidFill>
                  <a:schemeClr val="tx1"/>
                </a:solidFill>
              </a:defRPr>
            </a:lvl1pPr>
          </a:lstStyle>
          <a:p>
            <a:pPr>
              <a:defRPr/>
            </a:pPr>
            <a:fld id="{C6280E70-765D-4A52-82C1-B59E86AE483B}" type="slidenum">
              <a:rPr lang="en-US"/>
              <a:pPr>
                <a:defRPr/>
              </a:pPr>
              <a:t>‹#›</a:t>
            </a:fld>
            <a:endParaRPr lang="en-US"/>
          </a:p>
        </p:txBody>
      </p:sp>
    </p:spTree>
    <p:extLst>
      <p:ext uri="{BB962C8B-B14F-4D97-AF65-F5344CB8AC3E}">
        <p14:creationId xmlns:p14="http://schemas.microsoft.com/office/powerpoint/2010/main" val="3401104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44D4AB4E-8E79-43C4-8C26-C49F04E059D7}" type="slidenum">
              <a:rPr lang="en-US"/>
              <a:pPr>
                <a:defRPr/>
              </a:pPr>
              <a:t>‹#›</a:t>
            </a:fld>
            <a:endParaRPr lang="en-US"/>
          </a:p>
        </p:txBody>
      </p:sp>
    </p:spTree>
    <p:extLst>
      <p:ext uri="{BB962C8B-B14F-4D97-AF65-F5344CB8AC3E}">
        <p14:creationId xmlns:p14="http://schemas.microsoft.com/office/powerpoint/2010/main" val="173082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A3183CB1-0372-47A1-8A53-05708FE8D827}" type="slidenum">
              <a:rPr lang="en-US"/>
              <a:pPr>
                <a:defRPr/>
              </a:pPr>
              <a:t>‹#›</a:t>
            </a:fld>
            <a:endParaRPr lang="en-US"/>
          </a:p>
        </p:txBody>
      </p:sp>
    </p:spTree>
    <p:extLst>
      <p:ext uri="{BB962C8B-B14F-4D97-AF65-F5344CB8AC3E}">
        <p14:creationId xmlns:p14="http://schemas.microsoft.com/office/powerpoint/2010/main" val="172738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5"/>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Picture Placeholder 7"/>
          <p:cNvSpPr>
            <a:spLocks noGrp="1"/>
          </p:cNvSpPr>
          <p:nvPr>
            <p:ph type="pic" sz="quarter" idx="15"/>
          </p:nvPr>
        </p:nvSpPr>
        <p:spPr>
          <a:xfrm>
            <a:off x="762000" y="1600200"/>
            <a:ext cx="7467600" cy="4267200"/>
          </a:xfrm>
          <a:prstGeom prst="rect">
            <a:avLst/>
          </a:prstGeom>
        </p:spPr>
        <p:txBody>
          <a:bodyPr lIns="89879" tIns="44940" rIns="89879" bIns="44940"/>
          <a:lstStyle>
            <a:lvl1pPr>
              <a:buNone/>
              <a:defRPr/>
            </a:lvl1pPr>
          </a:lstStyle>
          <a:p>
            <a:pPr lvl="0"/>
            <a:r>
              <a:rPr lang="en-US" noProof="0" dirty="0" smtClean="0"/>
              <a:t>Click icon to add picture</a:t>
            </a:r>
            <a:endParaRPr lang="en-US" noProof="0"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6" name="Slide Number Placeholder 4"/>
          <p:cNvSpPr>
            <a:spLocks noGrp="1"/>
          </p:cNvSpPr>
          <p:nvPr>
            <p:ph type="sldNum" sz="quarter" idx="16"/>
          </p:nvPr>
        </p:nvSpPr>
        <p:spPr/>
        <p:txBody>
          <a:bodyPr/>
          <a:lstStyle>
            <a:lvl1pPr>
              <a:defRPr/>
            </a:lvl1pPr>
          </a:lstStyle>
          <a:p>
            <a:pPr>
              <a:defRPr/>
            </a:pPr>
            <a:fld id="{EE0295C2-5061-4B2E-97AA-B0EB0E8CE7C2}" type="slidenum">
              <a:rPr lang="en-US"/>
              <a:pPr>
                <a:defRPr/>
              </a:pPr>
              <a:t>‹#›</a:t>
            </a:fld>
            <a:endParaRPr lang="en-US"/>
          </a:p>
        </p:txBody>
      </p:sp>
    </p:spTree>
    <p:extLst>
      <p:ext uri="{BB962C8B-B14F-4D97-AF65-F5344CB8AC3E}">
        <p14:creationId xmlns:p14="http://schemas.microsoft.com/office/powerpoint/2010/main" val="327314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4"/>
          <p:cNvSpPr>
            <a:spLocks noGrp="1"/>
          </p:cNvSpPr>
          <p:nvPr>
            <p:ph type="sldNum" sz="quarter" idx="15"/>
          </p:nvPr>
        </p:nvSpPr>
        <p:spPr/>
        <p:txBody>
          <a:bodyPr/>
          <a:lstStyle>
            <a:lvl1pPr>
              <a:defRPr/>
            </a:lvl1pPr>
          </a:lstStyle>
          <a:p>
            <a:pPr>
              <a:defRPr/>
            </a:pPr>
            <a:fld id="{2C97394E-B027-4D89-A37C-73558A0DFE59}" type="slidenum">
              <a:rPr lang="en-US"/>
              <a:pPr>
                <a:defRPr/>
              </a:pPr>
              <a:t>‹#›</a:t>
            </a:fld>
            <a:endParaRPr lang="en-US"/>
          </a:p>
        </p:txBody>
      </p:sp>
    </p:spTree>
    <p:extLst>
      <p:ext uri="{BB962C8B-B14F-4D97-AF65-F5344CB8AC3E}">
        <p14:creationId xmlns:p14="http://schemas.microsoft.com/office/powerpoint/2010/main" val="34497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6"/>
          <p:cNvSpPr txBox="1">
            <a:spLocks/>
          </p:cNvSpPr>
          <p:nvPr userDrawn="1"/>
        </p:nvSpPr>
        <p:spPr>
          <a:xfrm>
            <a:off x="2819400" y="0"/>
            <a:ext cx="6324600" cy="1219200"/>
          </a:xfrm>
          <a:prstGeom prst="rect">
            <a:avLst/>
          </a:prstGeom>
        </p:spPr>
        <p:txBody>
          <a:bodyPr lIns="89879" tIns="44940" rIns="89879" bIns="44940" anchor="ctr"/>
          <a:lstStyle>
            <a:lvl1pPr marL="168524" indent="0" algn="l">
              <a:defRPr sz="2800"/>
            </a:lvl1pPr>
          </a:lstStyle>
          <a:p>
            <a:pPr defTabSz="898796" fontAlgn="auto">
              <a:spcAft>
                <a:spcPts val="0"/>
              </a:spcAft>
              <a:defRPr/>
            </a:pPr>
            <a:r>
              <a:rPr lang="en-US" smtClean="0">
                <a:latin typeface="+mj-lt"/>
                <a:ea typeface="+mj-ea"/>
                <a:cs typeface="+mj-cs"/>
              </a:rPr>
              <a:t>Click to edit Master title style</a:t>
            </a:r>
            <a:endParaRPr lang="en-US" dirty="0">
              <a:latin typeface="+mj-lt"/>
              <a:ea typeface="+mj-ea"/>
              <a:cs typeface="+mj-cs"/>
            </a:endParaRPr>
          </a:p>
        </p:txBody>
      </p:sp>
      <p:sp>
        <p:nvSpPr>
          <p:cNvPr id="3" name="Slide Number Placeholder 5"/>
          <p:cNvSpPr>
            <a:spLocks noGrp="1"/>
          </p:cNvSpPr>
          <p:nvPr>
            <p:ph type="sldNum" sz="quarter" idx="10"/>
          </p:nvPr>
        </p:nvSpPr>
        <p:spPr/>
        <p:txBody>
          <a:bodyPr/>
          <a:lstStyle>
            <a:lvl1pPr>
              <a:defRPr/>
            </a:lvl1pPr>
          </a:lstStyle>
          <a:p>
            <a:pPr>
              <a:defRPr/>
            </a:pPr>
            <a:fld id="{604F126C-A192-4C2F-8F59-380CB020BCE6}" type="slidenum">
              <a:rPr lang="en-US"/>
              <a:pPr>
                <a:defRPr/>
              </a:pPr>
              <a:t>‹#›</a:t>
            </a:fld>
            <a:endParaRPr lang="en-US"/>
          </a:p>
        </p:txBody>
      </p:sp>
    </p:spTree>
    <p:extLst>
      <p:ext uri="{BB962C8B-B14F-4D97-AF65-F5344CB8AC3E}">
        <p14:creationId xmlns:p14="http://schemas.microsoft.com/office/powerpoint/2010/main" val="217403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752600"/>
            <a:ext cx="8229600" cy="4114800"/>
          </a:xfrm>
          <a:prstGeom prst="rect">
            <a:avLst/>
          </a:prstGeom>
        </p:spPr>
        <p:txBody>
          <a:bodyPr lIns="89879" tIns="44940" rIns="89879" bIns="44940"/>
          <a:lstStyle>
            <a:lvl3pPr marL="898796" indent="174766">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0"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2"/>
          <p:cNvSpPr>
            <a:spLocks noGrp="1"/>
          </p:cNvSpPr>
          <p:nvPr>
            <p:ph type="sldNum" sz="quarter" idx="15"/>
          </p:nvPr>
        </p:nvSpPr>
        <p:spPr/>
        <p:txBody>
          <a:bodyPr/>
          <a:lstStyle>
            <a:lvl1pPr>
              <a:defRPr>
                <a:solidFill>
                  <a:schemeClr val="tx1"/>
                </a:solidFill>
              </a:defRPr>
            </a:lvl1pPr>
          </a:lstStyle>
          <a:p>
            <a:pPr>
              <a:defRPr/>
            </a:pPr>
            <a:fld id="{53CC295D-44DA-44BE-84CE-FD53CFE203C7}" type="slidenum">
              <a:rPr lang="en-US"/>
              <a:pPr>
                <a:defRPr/>
              </a:pPr>
              <a:t>‹#›</a:t>
            </a:fld>
            <a:endParaRPr lang="en-US"/>
          </a:p>
        </p:txBody>
      </p:sp>
    </p:spTree>
    <p:extLst>
      <p:ext uri="{BB962C8B-B14F-4D97-AF65-F5344CB8AC3E}">
        <p14:creationId xmlns:p14="http://schemas.microsoft.com/office/powerpoint/2010/main" val="2982346293"/>
      </p:ext>
    </p:extLst>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8729B4EC-8597-4E1A-BBAD-72999CD631D1}" type="slidenum">
              <a:rPr lang="en-US"/>
              <a:pPr>
                <a:defRPr/>
              </a:pPr>
              <a:t>‹#›</a:t>
            </a:fld>
            <a:endParaRPr lang="en-US"/>
          </a:p>
        </p:txBody>
      </p:sp>
    </p:spTree>
    <p:extLst>
      <p:ext uri="{BB962C8B-B14F-4D97-AF65-F5344CB8AC3E}">
        <p14:creationId xmlns:p14="http://schemas.microsoft.com/office/powerpoint/2010/main" val="83158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5E0B808E-9666-4BA0-901B-A14538633BFB}" type="slidenum">
              <a:rPr lang="en-US"/>
              <a:pPr>
                <a:defRPr/>
              </a:pPr>
              <a:t>‹#›</a:t>
            </a:fld>
            <a:endParaRPr lang="en-US"/>
          </a:p>
        </p:txBody>
      </p:sp>
    </p:spTree>
    <p:extLst>
      <p:ext uri="{BB962C8B-B14F-4D97-AF65-F5344CB8AC3E}">
        <p14:creationId xmlns:p14="http://schemas.microsoft.com/office/powerpoint/2010/main" val="70864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03FDB472-2E1C-43E1-A5BE-34EF51EEEC61}" type="slidenum">
              <a:rPr lang="en-US"/>
              <a:pPr>
                <a:defRPr/>
              </a:pPr>
              <a:t>‹#›</a:t>
            </a:fld>
            <a:endParaRPr lang="en-US"/>
          </a:p>
        </p:txBody>
      </p:sp>
    </p:spTree>
    <p:extLst>
      <p:ext uri="{BB962C8B-B14F-4D97-AF65-F5344CB8AC3E}">
        <p14:creationId xmlns:p14="http://schemas.microsoft.com/office/powerpoint/2010/main" val="570141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C09E6500-7C70-4592-9ABC-A8E96BFE2F93}" type="slidenum">
              <a:rPr lang="en-US"/>
              <a:pPr>
                <a:defRPr/>
              </a:pPr>
              <a:t>‹#›</a:t>
            </a:fld>
            <a:endParaRPr lang="en-US"/>
          </a:p>
        </p:txBody>
      </p:sp>
    </p:spTree>
    <p:extLst>
      <p:ext uri="{BB962C8B-B14F-4D97-AF65-F5344CB8AC3E}">
        <p14:creationId xmlns:p14="http://schemas.microsoft.com/office/powerpoint/2010/main" val="77083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1029"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4B53EDC7-6AC2-443D-BBE7-34524B1934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87" r:id="rId3"/>
    <p:sldLayoutId id="2147484196" r:id="rId4"/>
    <p:sldLayoutId id="2147484197" r:id="rId5"/>
    <p:sldLayoutId id="2147484188" r:id="rId6"/>
    <p:sldLayoutId id="2147484189" r:id="rId7"/>
    <p:sldLayoutId id="2147484190" r:id="rId8"/>
    <p:sldLayoutId id="2147484191" r:id="rId9"/>
    <p:sldLayoutId id="2147484198" r:id="rId10"/>
    <p:sldLayoutId id="2147484199" r:id="rId11"/>
    <p:sldLayoutId id="2147484200" r:id="rId12"/>
  </p:sldLayoutIdLst>
  <p:timing>
    <p:tnLst>
      <p:par>
        <p:cTn id="1" dur="indefinite" restart="never" nodeType="tmRoot"/>
      </p:par>
    </p:tnLst>
  </p:timing>
  <p:hf hdr="0" ftr="0" dt="0"/>
  <p:txStyles>
    <p:titleStyle>
      <a:lvl1pPr algn="ctr" defTabSz="898525" rtl="0" eaLnBrk="0" fontAlgn="base" hangingPunct="0">
        <a:spcBef>
          <a:spcPct val="0"/>
        </a:spcBef>
        <a:spcAft>
          <a:spcPct val="0"/>
        </a:spcAft>
        <a:defRPr sz="3500" kern="1200">
          <a:solidFill>
            <a:schemeClr val="tx1"/>
          </a:solidFill>
          <a:latin typeface="+mj-lt"/>
          <a:ea typeface="ＭＳ Ｐゴシック" charset="0"/>
          <a:cs typeface="+mj-cs"/>
        </a:defRPr>
      </a:lvl1pPr>
      <a:lvl2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2pPr>
      <a:lvl3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3pPr>
      <a:lvl4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4pPr>
      <a:lvl5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5pPr>
      <a:lvl6pPr marL="457200" algn="ctr" defTabSz="898525" rtl="0" fontAlgn="base">
        <a:spcBef>
          <a:spcPct val="0"/>
        </a:spcBef>
        <a:spcAft>
          <a:spcPct val="0"/>
        </a:spcAft>
        <a:defRPr sz="3500">
          <a:solidFill>
            <a:schemeClr val="tx1"/>
          </a:solidFill>
          <a:latin typeface="Calibri" pitchFamily="34" charset="0"/>
        </a:defRPr>
      </a:lvl6pPr>
      <a:lvl7pPr marL="914400" algn="ctr" defTabSz="898525" rtl="0" fontAlgn="base">
        <a:spcBef>
          <a:spcPct val="0"/>
        </a:spcBef>
        <a:spcAft>
          <a:spcPct val="0"/>
        </a:spcAft>
        <a:defRPr sz="3500">
          <a:solidFill>
            <a:schemeClr val="tx1"/>
          </a:solidFill>
          <a:latin typeface="Calibri" pitchFamily="34" charset="0"/>
        </a:defRPr>
      </a:lvl7pPr>
      <a:lvl8pPr marL="1371600" algn="ctr" defTabSz="898525" rtl="0" fontAlgn="base">
        <a:spcBef>
          <a:spcPct val="0"/>
        </a:spcBef>
        <a:spcAft>
          <a:spcPct val="0"/>
        </a:spcAft>
        <a:defRPr sz="3500">
          <a:solidFill>
            <a:schemeClr val="tx1"/>
          </a:solidFill>
          <a:latin typeface="Calibri" pitchFamily="34" charset="0"/>
        </a:defRPr>
      </a:lvl8pPr>
      <a:lvl9pPr marL="1828800" algn="ctr" defTabSz="898525" rtl="0" fontAlgn="base">
        <a:spcBef>
          <a:spcPct val="0"/>
        </a:spcBef>
        <a:spcAft>
          <a:spcPct val="0"/>
        </a:spcAft>
        <a:defRPr sz="3500">
          <a:solidFill>
            <a:schemeClr val="tx1"/>
          </a:solidFill>
          <a:latin typeface="Calibri" pitchFamily="34" charset="0"/>
        </a:defRPr>
      </a:lvl9pPr>
    </p:titleStyle>
    <p:bodyStyle>
      <a:lvl1pPr marL="336550" indent="-336550" algn="l" defTabSz="898525" rtl="0" eaLnBrk="0" fontAlgn="base" hangingPunct="0">
        <a:spcBef>
          <a:spcPct val="20000"/>
        </a:spcBef>
        <a:spcAft>
          <a:spcPct val="0"/>
        </a:spcAft>
        <a:buClr>
          <a:srgbClr val="8F23B3"/>
        </a:buClr>
        <a:buFont typeface="Arial" charset="0"/>
        <a:buChar char="•"/>
        <a:defRPr sz="2300" kern="1200">
          <a:solidFill>
            <a:schemeClr val="tx1"/>
          </a:solidFill>
          <a:latin typeface="+mn-lt"/>
          <a:ea typeface="ＭＳ Ｐゴシック" charset="0"/>
          <a:cs typeface="+mn-cs"/>
        </a:defRPr>
      </a:lvl1pPr>
      <a:lvl2pPr marL="730250" indent="-279400"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2pPr>
      <a:lvl3pPr marL="1122363" indent="-223838" algn="l" defTabSz="898525" rtl="0" eaLnBrk="0" fontAlgn="base" hangingPunct="0">
        <a:spcBef>
          <a:spcPct val="20000"/>
        </a:spcBef>
        <a:spcAft>
          <a:spcPct val="0"/>
        </a:spcAft>
        <a:buClr>
          <a:srgbClr val="8F23B3"/>
        </a:buClr>
        <a:buFont typeface="Arial" charset="0"/>
        <a:buChar char="•"/>
        <a:defRPr kern="1200">
          <a:solidFill>
            <a:schemeClr val="tx1"/>
          </a:solidFill>
          <a:latin typeface="+mn-lt"/>
          <a:ea typeface="ＭＳ Ｐゴシック" charset="0"/>
          <a:cs typeface="+mn-cs"/>
        </a:defRPr>
      </a:lvl3pPr>
      <a:lvl4pPr marL="1571625"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4pPr>
      <a:lvl5pPr marL="2020888"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5pPr>
      <a:lvl6pPr marL="2471687"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21086"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70484"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19881"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898796" rtl="0" eaLnBrk="1" latinLnBrk="0" hangingPunct="1">
        <a:defRPr sz="1800" kern="1200">
          <a:solidFill>
            <a:schemeClr val="tx1"/>
          </a:solidFill>
          <a:latin typeface="+mn-lt"/>
          <a:ea typeface="+mn-ea"/>
          <a:cs typeface="+mn-cs"/>
        </a:defRPr>
      </a:lvl1pPr>
      <a:lvl2pPr marL="449398" algn="l" defTabSz="898796" rtl="0" eaLnBrk="1" latinLnBrk="0" hangingPunct="1">
        <a:defRPr sz="1800" kern="1200">
          <a:solidFill>
            <a:schemeClr val="tx1"/>
          </a:solidFill>
          <a:latin typeface="+mn-lt"/>
          <a:ea typeface="+mn-ea"/>
          <a:cs typeface="+mn-cs"/>
        </a:defRPr>
      </a:lvl2pPr>
      <a:lvl3pPr marL="898796" algn="l" defTabSz="898796" rtl="0" eaLnBrk="1" latinLnBrk="0" hangingPunct="1">
        <a:defRPr sz="1800" kern="1200">
          <a:solidFill>
            <a:schemeClr val="tx1"/>
          </a:solidFill>
          <a:latin typeface="+mn-lt"/>
          <a:ea typeface="+mn-ea"/>
          <a:cs typeface="+mn-cs"/>
        </a:defRPr>
      </a:lvl3pPr>
      <a:lvl4pPr marL="1348193" algn="l" defTabSz="898796" rtl="0" eaLnBrk="1" latinLnBrk="0" hangingPunct="1">
        <a:defRPr sz="1800" kern="1200">
          <a:solidFill>
            <a:schemeClr val="tx1"/>
          </a:solidFill>
          <a:latin typeface="+mn-lt"/>
          <a:ea typeface="+mn-ea"/>
          <a:cs typeface="+mn-cs"/>
        </a:defRPr>
      </a:lvl4pPr>
      <a:lvl5pPr marL="1797592" algn="l" defTabSz="898796" rtl="0" eaLnBrk="1" latinLnBrk="0" hangingPunct="1">
        <a:defRPr sz="1800" kern="1200">
          <a:solidFill>
            <a:schemeClr val="tx1"/>
          </a:solidFill>
          <a:latin typeface="+mn-lt"/>
          <a:ea typeface="+mn-ea"/>
          <a:cs typeface="+mn-cs"/>
        </a:defRPr>
      </a:lvl5pPr>
      <a:lvl6pPr marL="2246989" algn="l" defTabSz="898796" rtl="0" eaLnBrk="1" latinLnBrk="0" hangingPunct="1">
        <a:defRPr sz="1800" kern="1200">
          <a:solidFill>
            <a:schemeClr val="tx1"/>
          </a:solidFill>
          <a:latin typeface="+mn-lt"/>
          <a:ea typeface="+mn-ea"/>
          <a:cs typeface="+mn-cs"/>
        </a:defRPr>
      </a:lvl6pPr>
      <a:lvl7pPr marL="2696388" algn="l" defTabSz="898796" rtl="0" eaLnBrk="1" latinLnBrk="0" hangingPunct="1">
        <a:defRPr sz="1800" kern="1200">
          <a:solidFill>
            <a:schemeClr val="tx1"/>
          </a:solidFill>
          <a:latin typeface="+mn-lt"/>
          <a:ea typeface="+mn-ea"/>
          <a:cs typeface="+mn-cs"/>
        </a:defRPr>
      </a:lvl7pPr>
      <a:lvl8pPr marL="3145784" algn="l" defTabSz="898796" rtl="0" eaLnBrk="1" latinLnBrk="0" hangingPunct="1">
        <a:defRPr sz="1800" kern="1200">
          <a:solidFill>
            <a:schemeClr val="tx1"/>
          </a:solidFill>
          <a:latin typeface="+mn-lt"/>
          <a:ea typeface="+mn-ea"/>
          <a:cs typeface="+mn-cs"/>
        </a:defRPr>
      </a:lvl8pPr>
      <a:lvl9pPr marL="3595182" algn="l" defTabSz="8987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PARCC_Header_A2"/>
          <p:cNvPicPr>
            <a:picLocks noChangeAspect="1" noChangeArrowheads="1"/>
          </p:cNvPicPr>
          <p:nvPr userDrawn="1"/>
        </p:nvPicPr>
        <p:blipFill>
          <a:blip r:embed="rId5">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12" name="Rectangle 11"/>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3"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90F1E937-8925-4BCD-8640-BDF470BC53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01" r:id="rId1"/>
    <p:sldLayoutId id="2147484192" r:id="rId2"/>
    <p:sldLayoutId id="2147484193"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81000" y="2133600"/>
            <a:ext cx="5410200" cy="241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z="4000" dirty="0" smtClean="0">
                <a:ea typeface="ＭＳ Ｐゴシック" pitchFamily="34" charset="-128"/>
              </a:rPr>
              <a:t>Advances in the PARCC </a:t>
            </a:r>
            <a:br>
              <a:rPr lang="en-US" sz="4000" dirty="0" smtClean="0">
                <a:ea typeface="ＭＳ Ｐゴシック" pitchFamily="34" charset="-128"/>
              </a:rPr>
            </a:br>
            <a:r>
              <a:rPr lang="en-US" sz="4000" dirty="0" smtClean="0">
                <a:ea typeface="ＭＳ Ｐゴシック" pitchFamily="34" charset="-128"/>
              </a:rPr>
              <a:t>ELA/Literacy Summative Assessment: Grade 9 Sample End-of Year Set</a:t>
            </a:r>
          </a:p>
        </p:txBody>
      </p:sp>
      <p:sp>
        <p:nvSpPr>
          <p:cNvPr id="3" name="Subtitle 2"/>
          <p:cNvSpPr>
            <a:spLocks noGrp="1"/>
          </p:cNvSpPr>
          <p:nvPr>
            <p:ph type="body" sz="quarter" idx="13"/>
          </p:nvPr>
        </p:nvSpPr>
        <p:spPr>
          <a:xfrm>
            <a:off x="2667000" y="5641975"/>
            <a:ext cx="3395663" cy="927100"/>
          </a:xfrm>
        </p:spPr>
        <p:txBody>
          <a:bodyPr>
            <a:normAutofit/>
          </a:bodyPr>
          <a:lstStyle/>
          <a:p>
            <a:pPr marL="0" indent="0">
              <a:buFont typeface="Arial" charset="0"/>
              <a:buNone/>
              <a:defRPr/>
            </a:pPr>
            <a:r>
              <a:rPr lang="en-US" dirty="0" smtClean="0">
                <a:solidFill>
                  <a:schemeClr val="tx1">
                    <a:lumMod val="65000"/>
                    <a:lumOff val="35000"/>
                  </a:schemeClr>
                </a:solidFill>
                <a:ea typeface="+mn-ea"/>
              </a:rPr>
              <a:t>October 2013</a:t>
            </a:r>
          </a:p>
        </p:txBody>
      </p:sp>
      <p:sp>
        <p:nvSpPr>
          <p:cNvPr id="1229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pPr>
            <a:fld id="{97829814-770A-4F10-9E01-14C03D93C301}" type="slidenum">
              <a:rPr lang="en-US" smtClean="0">
                <a:solidFill>
                  <a:srgbClr val="000000"/>
                </a:solidFill>
                <a:latin typeface="Calibri" pitchFamily="34" charset="0"/>
              </a:rPr>
              <a:pPr eaLnBrk="1" hangingPunct="1">
                <a:lnSpc>
                  <a:spcPct val="90000"/>
                </a:lnSpc>
              </a:pPr>
              <a:t>1</a:t>
            </a:fld>
            <a:endParaRPr lang="en-US" dirty="0" smtClean="0">
              <a:solidFill>
                <a:srgbClr val="000000"/>
              </a:solidFill>
              <a:latin typeface="Calibri" pitchFamily="34" charset="0"/>
            </a:endParaRPr>
          </a:p>
        </p:txBody>
      </p:sp>
      <p:pic>
        <p:nvPicPr>
          <p:cNvPr id="12293" name="Picture 2" descr="C:\Users\nathan.parker\AppData\Local\Microsoft\Windows\Temporary Internet Files\Content.IE5\C7RPY3ZQ\MP900442491[1].jpg"/>
          <p:cNvPicPr>
            <a:picLocks noChangeAspect="1" noChangeArrowheads="1"/>
          </p:cNvPicPr>
          <p:nvPr/>
        </p:nvPicPr>
        <p:blipFill>
          <a:blip r:embed="rId2">
            <a:extLst>
              <a:ext uri="{28A0092B-C50C-407E-A947-70E740481C1C}">
                <a14:useLocalDpi xmlns:a14="http://schemas.microsoft.com/office/drawing/2010/main" val="0"/>
              </a:ext>
            </a:extLst>
          </a:blip>
          <a:srcRect l="13393" r="16965"/>
          <a:stretch>
            <a:fillRect/>
          </a:stretch>
        </p:blipFill>
        <p:spPr bwMode="auto">
          <a:xfrm>
            <a:off x="5791200" y="1676400"/>
            <a:ext cx="1981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Based on information from the text, what are the </a:t>
            </a:r>
            <a:r>
              <a:rPr lang="en-US" b="1" dirty="0" smtClean="0">
                <a:ea typeface="ＭＳ Ｐゴシック" pitchFamily="34" charset="-128"/>
              </a:rPr>
              <a:t>two</a:t>
            </a:r>
            <a:r>
              <a:rPr lang="en-US" dirty="0" smtClean="0">
                <a:ea typeface="ＭＳ Ｐゴシック" pitchFamily="34" charset="-128"/>
              </a:rPr>
              <a:t> ways that the procedure for developing a DNA fingerprint simplifies the search identified in Part A?</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dirty="0" smtClean="0">
                <a:ea typeface="ＭＳ Ｐゴシック" pitchFamily="34" charset="-128"/>
              </a:rPr>
              <a:t>Plant breeders no longer have to guess which crop trait will be desirable.</a:t>
            </a:r>
          </a:p>
          <a:p>
            <a:pPr marL="857250" lvl="1" indent="-457200">
              <a:lnSpc>
                <a:spcPct val="70000"/>
              </a:lnSpc>
              <a:buFont typeface="+mj-lt"/>
              <a:buAutoNum type="alphaLcParenR"/>
              <a:defRPr/>
            </a:pPr>
            <a:r>
              <a:rPr lang="en-US" dirty="0" smtClean="0">
                <a:ea typeface="ＭＳ Ｐゴシック" pitchFamily="34" charset="-128"/>
              </a:rPr>
              <a:t>Plant breeders no longer have to wait for seeds to grow into plants before learning if the plants possess a desired crop trait.*</a:t>
            </a:r>
          </a:p>
          <a:p>
            <a:pPr marL="857250" lvl="1" indent="-457200">
              <a:lnSpc>
                <a:spcPct val="70000"/>
              </a:lnSpc>
              <a:buFont typeface="+mj-lt"/>
              <a:buAutoNum type="alphaLcParenR"/>
              <a:defRPr/>
            </a:pPr>
            <a:r>
              <a:rPr lang="en-US" dirty="0" smtClean="0">
                <a:ea typeface="ＭＳ Ｐゴシック" pitchFamily="34" charset="-128"/>
              </a:rPr>
              <a:t>Plant breeders can look for a desired crop trait that has the same DNA as a trait that is not desired.</a:t>
            </a:r>
          </a:p>
          <a:p>
            <a:pPr marL="857250" lvl="1" indent="-457200">
              <a:lnSpc>
                <a:spcPct val="70000"/>
              </a:lnSpc>
              <a:buFont typeface="+mj-lt"/>
              <a:buAutoNum type="alphaLcParenR"/>
              <a:defRPr/>
            </a:pPr>
            <a:r>
              <a:rPr lang="en-US" dirty="0" smtClean="0">
                <a:ea typeface="ＭＳ Ｐゴシック" pitchFamily="34" charset="-128"/>
              </a:rPr>
              <a:t>The DNA test can be performed to look for markers for a desired crop trait rather than for its actual DNA.*</a:t>
            </a:r>
          </a:p>
          <a:p>
            <a:pPr marL="857250" lvl="1" indent="-457200">
              <a:lnSpc>
                <a:spcPct val="70000"/>
              </a:lnSpc>
              <a:buFont typeface="+mj-lt"/>
              <a:buAutoNum type="alphaLcParenR"/>
              <a:defRPr/>
            </a:pPr>
            <a:r>
              <a:rPr lang="en-US" dirty="0" smtClean="0">
                <a:ea typeface="ＭＳ Ｐゴシック" pitchFamily="34" charset="-128"/>
              </a:rPr>
              <a:t>The DNA test can tell plant breeders which crop trait will be most desired by seed companies.</a:t>
            </a:r>
          </a:p>
          <a:p>
            <a:pPr marL="857250" lvl="1" indent="-457200">
              <a:lnSpc>
                <a:spcPct val="70000"/>
              </a:lnSpc>
              <a:buFont typeface="+mj-lt"/>
              <a:buAutoNum type="alphaLcParenR"/>
              <a:defRPr/>
            </a:pPr>
            <a:r>
              <a:rPr lang="en-US" dirty="0" smtClean="0">
                <a:ea typeface="ＭＳ Ｐゴシック" pitchFamily="34" charset="-128"/>
              </a:rPr>
              <a:t>The DNA test can indicate which genes will eventually produce a desired crop trait.</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#3—Part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10</a:t>
            </a:fld>
            <a:endParaRPr lang="en-US" dirty="0" smtClean="0">
              <a:latin typeface="Calibri" pitchFamily="34" charset="0"/>
            </a:endParaRPr>
          </a:p>
        </p:txBody>
      </p:sp>
    </p:spTree>
    <p:extLst>
      <p:ext uri="{BB962C8B-B14F-4D97-AF65-F5344CB8AC3E}">
        <p14:creationId xmlns:p14="http://schemas.microsoft.com/office/powerpoint/2010/main" val="254084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52578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800" dirty="0" smtClean="0">
              <a:ea typeface="ＭＳ Ｐゴシック" pitchFamily="34" charset="-128"/>
            </a:endParaRPr>
          </a:p>
          <a:p>
            <a:pPr marL="0" indent="0">
              <a:lnSpc>
                <a:spcPct val="70000"/>
              </a:lnSpc>
              <a:buFont typeface="Arial" pitchFamily="34" charset="0"/>
              <a:buNone/>
              <a:defRPr/>
            </a:pPr>
            <a:r>
              <a:rPr lang="en-US" sz="1400" dirty="0" smtClean="0">
                <a:ea typeface="ＭＳ Ｐゴシック" pitchFamily="34" charset="-128"/>
              </a:rPr>
              <a:t>The article shows that understanding plan DNA offers many advantages to plant growers and scientists. To complete the chart below, first select the two statements from the left column that are advantages of understanding plant DNA.</a:t>
            </a:r>
          </a:p>
          <a:p>
            <a:pPr marL="0" indent="0">
              <a:lnSpc>
                <a:spcPct val="70000"/>
              </a:lnSpc>
              <a:buFont typeface="Arial" pitchFamily="34" charset="0"/>
              <a:buNone/>
              <a:defRPr/>
            </a:pPr>
            <a:endParaRPr lang="en-US" sz="1400" dirty="0">
              <a:ea typeface="ＭＳ Ｐゴシック" pitchFamily="34" charset="-128"/>
            </a:endParaRPr>
          </a:p>
          <a:p>
            <a:pPr marL="0" indent="0">
              <a:lnSpc>
                <a:spcPct val="70000"/>
              </a:lnSpc>
              <a:buFont typeface="Arial" pitchFamily="34" charset="0"/>
              <a:buNone/>
              <a:defRPr/>
            </a:pPr>
            <a:r>
              <a:rPr lang="en-US" sz="1400" dirty="0" smtClean="0">
                <a:ea typeface="ＭＳ Ｐゴシック" pitchFamily="34" charset="-128"/>
              </a:rPr>
              <a:t>Then, drag and drop one quotation from the list of possible supporting evidence into the “Supporting Evidence” column to provide textual support for each advantage you selected. You will not use all of the statements from the box titled “Possible Supporting Evidence.”</a:t>
            </a:r>
          </a:p>
          <a:p>
            <a:pPr marL="0" indent="0">
              <a:lnSpc>
                <a:spcPct val="70000"/>
              </a:lnSpc>
              <a:buFont typeface="Arial" pitchFamily="34" charset="0"/>
              <a:buNone/>
              <a:defRPr/>
            </a:pPr>
            <a:endParaRPr lang="en-US" sz="1800" dirty="0">
              <a:ea typeface="ＭＳ Ｐゴシック" pitchFamily="34" charset="-128"/>
            </a:endParaRPr>
          </a:p>
          <a:p>
            <a:pPr marL="0" indent="0">
              <a:lnSpc>
                <a:spcPct val="70000"/>
              </a:lnSpc>
              <a:buFont typeface="Arial" pitchFamily="34" charset="0"/>
              <a:buNone/>
              <a:defRPr/>
            </a:pPr>
            <a:endParaRPr lang="en-US" sz="18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a:t>
            </a:r>
            <a:r>
              <a:rPr lang="en-US" dirty="0">
                <a:ea typeface="ＭＳ Ｐゴシック" pitchFamily="34" charset="-128"/>
              </a:rPr>
              <a:t>4</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11</a:t>
            </a:fld>
            <a:endParaRPr lang="en-US" dirty="0" smtClean="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02144413"/>
              </p:ext>
            </p:extLst>
          </p:nvPr>
        </p:nvGraphicFramePr>
        <p:xfrm>
          <a:off x="575388" y="2895600"/>
          <a:ext cx="4876800" cy="3809998"/>
        </p:xfrm>
        <a:graphic>
          <a:graphicData uri="http://schemas.openxmlformats.org/drawingml/2006/table">
            <a:tbl>
              <a:tblPr firstRow="1" bandRow="1">
                <a:tableStyleId>{5940675A-B579-460E-94D1-54222C63F5DA}</a:tableStyleId>
              </a:tblPr>
              <a:tblGrid>
                <a:gridCol w="2984310"/>
                <a:gridCol w="1892490"/>
              </a:tblGrid>
              <a:tr h="375326">
                <a:tc>
                  <a:txBody>
                    <a:bodyPr/>
                    <a:lstStyle/>
                    <a:p>
                      <a:pPr algn="ctr"/>
                      <a:r>
                        <a:rPr lang="en-US" sz="1100" b="1" dirty="0" smtClean="0"/>
                        <a:t>Advantages of Understanding Plant DNA</a:t>
                      </a:r>
                      <a:endParaRPr lang="en-US" sz="1100" b="1" dirty="0"/>
                    </a:p>
                  </a:txBody>
                  <a:tcPr/>
                </a:tc>
                <a:tc>
                  <a:txBody>
                    <a:bodyPr/>
                    <a:lstStyle/>
                    <a:p>
                      <a:pPr algn="ctr"/>
                      <a:r>
                        <a:rPr lang="en-US" sz="1100" b="1" dirty="0" smtClean="0"/>
                        <a:t>Supporting Evidence</a:t>
                      </a:r>
                      <a:endParaRPr lang="en-US" sz="1100" b="1" dirty="0"/>
                    </a:p>
                  </a:txBody>
                  <a:tcPr/>
                </a:tc>
              </a:tr>
              <a:tr h="453636">
                <a:tc>
                  <a:txBody>
                    <a:bodyPr/>
                    <a:lstStyle/>
                    <a:p>
                      <a:r>
                        <a:rPr lang="en-US" sz="1100" dirty="0" smtClean="0"/>
                        <a:t>A. The study of plant DNA has led to a better understanding of human DNA.</a:t>
                      </a:r>
                      <a:endParaRPr lang="en-US" sz="1100" dirty="0"/>
                    </a:p>
                  </a:txBody>
                  <a:tcPr/>
                </a:tc>
                <a:tc>
                  <a:txBody>
                    <a:bodyPr/>
                    <a:lstStyle/>
                    <a:p>
                      <a:endParaRPr lang="en-US" sz="1100" dirty="0"/>
                    </a:p>
                  </a:txBody>
                  <a:tcPr/>
                </a:tc>
              </a:tr>
              <a:tr h="631850">
                <a:tc>
                  <a:txBody>
                    <a:bodyPr/>
                    <a:lstStyle/>
                    <a:p>
                      <a:r>
                        <a:rPr lang="en-US" sz="1100" dirty="0" smtClean="0"/>
                        <a:t>B. The study of plant DNA has led to advancements in computer programs that help with the analysis of genes.</a:t>
                      </a:r>
                      <a:endParaRPr lang="en-US" sz="1100" dirty="0"/>
                    </a:p>
                  </a:txBody>
                  <a:tcPr/>
                </a:tc>
                <a:tc>
                  <a:txBody>
                    <a:bodyPr/>
                    <a:lstStyle/>
                    <a:p>
                      <a:endParaRPr lang="en-US" sz="1100" dirty="0"/>
                    </a:p>
                  </a:txBody>
                  <a:tcPr/>
                </a:tc>
              </a:tr>
              <a:tr h="631850">
                <a:tc>
                  <a:txBody>
                    <a:bodyPr/>
                    <a:lstStyle/>
                    <a:p>
                      <a:r>
                        <a:rPr lang="en-US" sz="1100" dirty="0" smtClean="0"/>
                        <a:t>C. The study of plant DNA has enabled scientists to isolate the genes</a:t>
                      </a:r>
                      <a:r>
                        <a:rPr lang="en-US" sz="1100" baseline="0" dirty="0" smtClean="0"/>
                        <a:t> responsible for more useful plants.*</a:t>
                      </a:r>
                      <a:endParaRPr lang="en-US" sz="1100" dirty="0"/>
                    </a:p>
                  </a:txBody>
                  <a:tcPr/>
                </a:tc>
                <a:tc>
                  <a:txBody>
                    <a:bodyPr/>
                    <a:lstStyle/>
                    <a:p>
                      <a:endParaRPr lang="en-US" sz="1100" dirty="0"/>
                    </a:p>
                  </a:txBody>
                  <a:tcPr/>
                </a:tc>
              </a:tr>
              <a:tr h="631850">
                <a:tc>
                  <a:txBody>
                    <a:bodyPr/>
                    <a:lstStyle/>
                    <a:p>
                      <a:r>
                        <a:rPr lang="en-US" sz="1100" dirty="0" smtClean="0"/>
                        <a:t>D. Scientists</a:t>
                      </a:r>
                      <a:r>
                        <a:rPr lang="en-US" sz="1100" baseline="0" dirty="0" smtClean="0"/>
                        <a:t> can now determine if a crop has desired characteristics much earlier in the growth cycle.*</a:t>
                      </a:r>
                      <a:endParaRPr lang="en-US" sz="1100" dirty="0"/>
                    </a:p>
                  </a:txBody>
                  <a:tcPr/>
                </a:tc>
                <a:tc>
                  <a:txBody>
                    <a:bodyPr/>
                    <a:lstStyle/>
                    <a:p>
                      <a:endParaRPr lang="en-US" sz="1100" dirty="0"/>
                    </a:p>
                  </a:txBody>
                  <a:tcPr/>
                </a:tc>
              </a:tr>
              <a:tr h="453636">
                <a:tc>
                  <a:txBody>
                    <a:bodyPr/>
                    <a:lstStyle/>
                    <a:p>
                      <a:r>
                        <a:rPr lang="en-US" sz="1100" dirty="0" smtClean="0"/>
                        <a:t>E. Plant</a:t>
                      </a:r>
                      <a:r>
                        <a:rPr lang="en-US" sz="1100" baseline="0" dirty="0" smtClean="0"/>
                        <a:t> DNA now enables scientists to recreate species of plants that have become extinct.</a:t>
                      </a:r>
                      <a:endParaRPr lang="en-US" sz="1100" dirty="0"/>
                    </a:p>
                  </a:txBody>
                  <a:tcPr/>
                </a:tc>
                <a:tc>
                  <a:txBody>
                    <a:bodyPr/>
                    <a:lstStyle/>
                    <a:p>
                      <a:endParaRPr lang="en-US" sz="1100" dirty="0"/>
                    </a:p>
                  </a:txBody>
                  <a:tcPr/>
                </a:tc>
              </a:tr>
              <a:tr h="631850">
                <a:tc>
                  <a:txBody>
                    <a:bodyPr/>
                    <a:lstStyle/>
                    <a:p>
                      <a:r>
                        <a:rPr lang="en-US" sz="1100" dirty="0" smtClean="0"/>
                        <a:t>F.</a:t>
                      </a:r>
                      <a:r>
                        <a:rPr lang="en-US" sz="1100" baseline="0" dirty="0" smtClean="0"/>
                        <a:t> Plant DNA has generated public interest in science and has resulted in new products being sold.</a:t>
                      </a:r>
                      <a:endParaRPr lang="en-US" sz="1100" dirty="0"/>
                    </a:p>
                  </a:txBody>
                  <a:tcPr/>
                </a:tc>
                <a:tc>
                  <a:txBody>
                    <a:bodyPr/>
                    <a:lstStyle/>
                    <a:p>
                      <a:endParaRPr lang="en-US" sz="11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58306182"/>
              </p:ext>
            </p:extLst>
          </p:nvPr>
        </p:nvGraphicFramePr>
        <p:xfrm>
          <a:off x="5638800" y="2895600"/>
          <a:ext cx="3276600" cy="3815080"/>
        </p:xfrm>
        <a:graphic>
          <a:graphicData uri="http://schemas.openxmlformats.org/drawingml/2006/table">
            <a:tbl>
              <a:tblPr firstRow="1" bandRow="1">
                <a:tableStyleId>{5940675A-B579-460E-94D1-54222C63F5DA}</a:tableStyleId>
              </a:tblPr>
              <a:tblGrid>
                <a:gridCol w="3276600"/>
              </a:tblGrid>
              <a:tr h="370840">
                <a:tc>
                  <a:txBody>
                    <a:bodyPr/>
                    <a:lstStyle/>
                    <a:p>
                      <a:pPr algn="ctr"/>
                      <a:r>
                        <a:rPr lang="en-US" sz="1000" b="1" dirty="0" smtClean="0"/>
                        <a:t>Possible Supporting Evidences</a:t>
                      </a:r>
                      <a:endParaRPr lang="en-US" sz="10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r>
                        <a:rPr lang="en-US" sz="1000" dirty="0" smtClean="0"/>
                        <a:t>1. “Easy to use DNA test kits for certain crops should be on the market within the next few years.”</a:t>
                      </a:r>
                      <a:endParaRPr lang="en-US" sz="1000" dirty="0"/>
                    </a:p>
                  </a:txBody>
                  <a:tcPr/>
                </a:tc>
              </a:tr>
              <a:tr h="370840">
                <a:tc>
                  <a:txBody>
                    <a:bodyPr/>
                    <a:lstStyle/>
                    <a:p>
                      <a:r>
                        <a:rPr lang="en-US" sz="1000" dirty="0" smtClean="0"/>
                        <a:t>2. “Specialized computer-based analysis programs identify the fingerprint,</a:t>
                      </a:r>
                      <a:r>
                        <a:rPr lang="en-US" sz="1000" baseline="0" dirty="0" smtClean="0"/>
                        <a:t> or specific genes carried in the seed of individual crop varieties.”</a:t>
                      </a:r>
                      <a:endParaRPr lang="en-US" sz="1000" dirty="0"/>
                    </a:p>
                  </a:txBody>
                  <a:tcPr/>
                </a:tc>
              </a:tr>
              <a:tr h="370840">
                <a:tc>
                  <a:txBody>
                    <a:bodyPr/>
                    <a:lstStyle/>
                    <a:p>
                      <a:r>
                        <a:rPr lang="en-US" sz="1000" dirty="0" smtClean="0"/>
                        <a:t>3. “The technique of DNA fingerprinting has been developed using the science of genetics.”</a:t>
                      </a:r>
                      <a:endParaRPr lang="en-US" sz="1000" dirty="0"/>
                    </a:p>
                  </a:txBody>
                  <a:tcPr/>
                </a:tc>
              </a:tr>
              <a:tr h="370840">
                <a:tc>
                  <a:txBody>
                    <a:bodyPr/>
                    <a:lstStyle/>
                    <a:p>
                      <a:r>
                        <a:rPr lang="en-US" sz="1000" dirty="0" smtClean="0"/>
                        <a:t>4. “An organism’s DNA contains the blueprint of its characteristics—in</a:t>
                      </a:r>
                      <a:r>
                        <a:rPr lang="en-US" sz="1000" baseline="0" dirty="0" smtClean="0"/>
                        <a:t> the case of plants, that would include features like yield, drought resistance and starch content. (correct answer for C)*</a:t>
                      </a:r>
                      <a:endParaRPr lang="en-US" sz="1000" dirty="0"/>
                    </a:p>
                  </a:txBody>
                  <a:tcPr/>
                </a:tc>
              </a:tr>
              <a:tr h="370840">
                <a:tc>
                  <a:txBody>
                    <a:bodyPr/>
                    <a:lstStyle/>
                    <a:p>
                      <a:r>
                        <a:rPr lang="en-US" sz="1000" dirty="0" smtClean="0"/>
                        <a:t>5. “At one time, the researcher would have to grow the crop to see if the trait</a:t>
                      </a:r>
                      <a:r>
                        <a:rPr lang="en-US" sz="1000" baseline="0" dirty="0" smtClean="0"/>
                        <a:t> is present. But now, the DNA of the seed batch can be tested to determine if the seeds contain the sought-after gene.” (correct answer for D)*</a:t>
                      </a:r>
                      <a:endParaRPr lang="en-US" sz="1000" dirty="0"/>
                    </a:p>
                  </a:txBody>
                  <a:tcPr/>
                </a:tc>
              </a:tr>
              <a:tr h="370840">
                <a:tc>
                  <a:txBody>
                    <a:bodyPr/>
                    <a:lstStyle/>
                    <a:p>
                      <a:r>
                        <a:rPr lang="en-US" sz="1000" dirty="0" smtClean="0"/>
                        <a:t>6. “Since DNA fingerprints are</a:t>
                      </a:r>
                      <a:r>
                        <a:rPr lang="en-US" sz="1000" baseline="0" dirty="0" smtClean="0"/>
                        <a:t> taken from the same DNA that carries the entire genetic blueprint for the plant, pieces of DNA that are close together tend to be passed on together from one generation to the next.”</a:t>
                      </a:r>
                      <a:endParaRPr lang="en-US" sz="1000" dirty="0"/>
                    </a:p>
                  </a:txBody>
                  <a:tcPr/>
                </a:tc>
              </a:tr>
            </a:tbl>
          </a:graphicData>
        </a:graphic>
      </p:graphicFrame>
    </p:spTree>
    <p:extLst>
      <p:ext uri="{BB962C8B-B14F-4D97-AF65-F5344CB8AC3E}">
        <p14:creationId xmlns:p14="http://schemas.microsoft.com/office/powerpoint/2010/main" val="314459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sz="1600" dirty="0" smtClean="0">
                <a:ea typeface="ＭＳ Ｐゴシック" pitchFamily="34" charset="-128"/>
              </a:rPr>
              <a:t>Complete the diagram below by choosing and correctly sequencing the steps of the process of developing a DNA fingerprint, as described in the text. Drag and drop each selected step into the appropriate box. Not all steps will be used.</a:t>
            </a:r>
          </a:p>
          <a:p>
            <a:pPr marL="0" indent="0">
              <a:lnSpc>
                <a:spcPct val="70000"/>
              </a:lnSpc>
              <a:buFont typeface="Arial" pitchFamily="34" charset="0"/>
              <a:buNone/>
              <a:defRPr/>
            </a:pPr>
            <a:endParaRPr lang="en-US" sz="2400" dirty="0" smtClean="0">
              <a:ea typeface="ＭＳ Ｐゴシック" pitchFamily="34" charset="-128"/>
            </a:endParaRPr>
          </a:p>
          <a:p>
            <a:pPr marL="0" indent="0">
              <a:lnSpc>
                <a:spcPct val="70000"/>
              </a:lnSpc>
              <a:buFont typeface="Arial" pitchFamily="34" charset="0"/>
              <a:buNone/>
              <a:defRPr/>
            </a:pPr>
            <a:r>
              <a:rPr lang="en-US" sz="1800" dirty="0" smtClean="0">
                <a:ea typeface="ＭＳ Ｐゴシック" pitchFamily="34" charset="-128"/>
              </a:rPr>
              <a:t>              First…           Then…         Then…          Then…          Finally…</a:t>
            </a: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sz="1400"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#5</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12</a:t>
            </a:fld>
            <a:endParaRPr lang="en-US" dirty="0" smtClean="0">
              <a:latin typeface="Calibri" pitchFamily="34" charset="0"/>
            </a:endParaRPr>
          </a:p>
        </p:txBody>
      </p:sp>
      <p:sp>
        <p:nvSpPr>
          <p:cNvPr id="2" name="Rounded Rectangle 1"/>
          <p:cNvSpPr/>
          <p:nvPr/>
        </p:nvSpPr>
        <p:spPr>
          <a:xfrm>
            <a:off x="2438400" y="2743200"/>
            <a:ext cx="685800" cy="68580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304731" y="2744755"/>
            <a:ext cx="685800" cy="68580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576735" y="2743200"/>
            <a:ext cx="685800" cy="68580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715070" y="2743200"/>
            <a:ext cx="685800" cy="68580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848739" y="2743200"/>
            <a:ext cx="685800" cy="685800"/>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515212188"/>
              </p:ext>
            </p:extLst>
          </p:nvPr>
        </p:nvGraphicFramePr>
        <p:xfrm>
          <a:off x="609600" y="3504708"/>
          <a:ext cx="6400800" cy="3124692"/>
        </p:xfrm>
        <a:graphic>
          <a:graphicData uri="http://schemas.openxmlformats.org/drawingml/2006/table">
            <a:tbl>
              <a:tblPr firstRow="1" bandRow="1">
                <a:tableStyleId>{5C22544A-7EE6-4342-B048-85BDC9FD1C3A}</a:tableStyleId>
              </a:tblPr>
              <a:tblGrid>
                <a:gridCol w="6400800"/>
              </a:tblGrid>
              <a:tr h="381492">
                <a:tc>
                  <a:txBody>
                    <a:bodyPr/>
                    <a:lstStyle/>
                    <a:p>
                      <a:pPr algn="ctr"/>
                      <a:r>
                        <a:rPr lang="en-US" sz="1400" dirty="0" smtClean="0"/>
                        <a:t>STEPS</a:t>
                      </a:r>
                      <a:r>
                        <a:rPr lang="en-US" sz="1400" baseline="0" dirty="0" smtClean="0"/>
                        <a:t> OF THE PROCESS</a:t>
                      </a:r>
                      <a:endParaRPr lang="en-US" sz="1400" dirty="0"/>
                    </a:p>
                  </a:txBody>
                  <a:tcPr/>
                </a:tc>
              </a:tr>
              <a:tr h="370840">
                <a:tc>
                  <a:txBody>
                    <a:bodyPr/>
                    <a:lstStyle/>
                    <a:p>
                      <a:r>
                        <a:rPr lang="en-US" sz="1400" dirty="0" smtClean="0"/>
                        <a:t>Sort</a:t>
                      </a:r>
                      <a:r>
                        <a:rPr lang="en-US" sz="1400" baseline="0" dirty="0" smtClean="0"/>
                        <a:t> the DNA fragments into a pattern.</a:t>
                      </a:r>
                    </a:p>
                  </a:txBody>
                  <a:tcPr/>
                </a:tc>
              </a:tr>
              <a:tr h="370840">
                <a:tc>
                  <a:txBody>
                    <a:bodyPr/>
                    <a:lstStyle/>
                    <a:p>
                      <a:r>
                        <a:rPr lang="en-US" sz="1400" dirty="0" smtClean="0"/>
                        <a:t>Use scissors to cut the DNA into strands of differing</a:t>
                      </a:r>
                      <a:r>
                        <a:rPr lang="en-US" sz="1400" baseline="0" dirty="0" smtClean="0"/>
                        <a:t> lengths and shapes.</a:t>
                      </a:r>
                      <a:endParaRPr lang="en-US" sz="1400" dirty="0"/>
                    </a:p>
                  </a:txBody>
                  <a:tcPr/>
                </a:tc>
              </a:tr>
              <a:tr h="370840">
                <a:tc>
                  <a:txBody>
                    <a:bodyPr/>
                    <a:lstStyle/>
                    <a:p>
                      <a:r>
                        <a:rPr lang="en-US" sz="1400" dirty="0" smtClean="0"/>
                        <a:t>Identify the pattern by locating the sites where the radioactive probes bonded to the DNA fragments.</a:t>
                      </a:r>
                      <a:endParaRPr lang="en-US" sz="1400" dirty="0"/>
                    </a:p>
                  </a:txBody>
                  <a:tcPr/>
                </a:tc>
              </a:tr>
              <a:tr h="370840">
                <a:tc>
                  <a:txBody>
                    <a:bodyPr/>
                    <a:lstStyle/>
                    <a:p>
                      <a:r>
                        <a:rPr lang="en-US" sz="1400" dirty="0" smtClean="0"/>
                        <a:t>Place particles in a series of sieves to separate them by size.</a:t>
                      </a:r>
                      <a:endParaRPr lang="en-US" sz="1400" dirty="0"/>
                    </a:p>
                  </a:txBody>
                  <a:tcPr/>
                </a:tc>
              </a:tr>
              <a:tr h="370840">
                <a:tc>
                  <a:txBody>
                    <a:bodyPr/>
                    <a:lstStyle/>
                    <a:p>
                      <a:r>
                        <a:rPr lang="en-US" sz="1400" dirty="0" smtClean="0"/>
                        <a:t>Add an extraction solution to a small amount of the sample being studied.</a:t>
                      </a:r>
                      <a:endParaRPr lang="en-US" sz="1400" dirty="0"/>
                    </a:p>
                  </a:txBody>
                  <a:tcPr/>
                </a:tc>
              </a:tr>
              <a:tr h="370840">
                <a:tc>
                  <a:txBody>
                    <a:bodyPr/>
                    <a:lstStyle/>
                    <a:p>
                      <a:r>
                        <a:rPr lang="en-US" sz="1400" dirty="0" smtClean="0"/>
                        <a:t>Shift the patterns to a nylon sheet and inject radioactive probes.</a:t>
                      </a:r>
                    </a:p>
                  </a:txBody>
                  <a:tcPr/>
                </a:tc>
              </a:tr>
              <a:tr h="370840">
                <a:tc>
                  <a:txBody>
                    <a:bodyPr/>
                    <a:lstStyle/>
                    <a:p>
                      <a:r>
                        <a:rPr lang="en-US" sz="1400" dirty="0" smtClean="0"/>
                        <a:t>Add enzymes  to the extracted DNA.</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2936496"/>
              </p:ext>
            </p:extLst>
          </p:nvPr>
        </p:nvGraphicFramePr>
        <p:xfrm>
          <a:off x="7239000" y="2743200"/>
          <a:ext cx="1676400" cy="3886200"/>
        </p:xfrm>
        <a:graphic>
          <a:graphicData uri="http://schemas.openxmlformats.org/drawingml/2006/table">
            <a:tbl>
              <a:tblPr firstRow="1" bandRow="1">
                <a:tableStyleId>{616DA210-FB5B-4158-B5E0-FEB733F419BA}</a:tableStyleId>
              </a:tblPr>
              <a:tblGrid>
                <a:gridCol w="1676400"/>
              </a:tblGrid>
              <a:tr h="3657600">
                <a:tc>
                  <a:txBody>
                    <a:bodyPr/>
                    <a:lstStyle/>
                    <a:p>
                      <a:pPr marL="171450" lvl="0" indent="-171450">
                        <a:buFont typeface="Arial" panose="020B0604020202020204" pitchFamily="34" charset="0"/>
                        <a:buChar char="•"/>
                      </a:pPr>
                      <a:r>
                        <a:rPr lang="en-US" sz="1100" b="1" kern="1200" dirty="0" smtClean="0">
                          <a:solidFill>
                            <a:schemeClr val="tx1"/>
                          </a:solidFill>
                          <a:effectLst/>
                          <a:latin typeface="+mn-lt"/>
                          <a:ea typeface="+mn-ea"/>
                          <a:cs typeface="+mn-cs"/>
                        </a:rPr>
                        <a:t>Add an extraction solution to a small amount of the sample being studied. (step 1). </a:t>
                      </a:r>
                    </a:p>
                    <a:p>
                      <a:pPr marL="171450" lvl="0" indent="-171450">
                        <a:buFont typeface="Arial" panose="020B0604020202020204" pitchFamily="34" charset="0"/>
                        <a:buChar char="•"/>
                      </a:pPr>
                      <a:r>
                        <a:rPr lang="en-US" sz="1100" b="1" kern="1200" dirty="0" smtClean="0">
                          <a:solidFill>
                            <a:schemeClr val="tx1"/>
                          </a:solidFill>
                          <a:effectLst/>
                          <a:latin typeface="+mn-lt"/>
                          <a:ea typeface="+mn-ea"/>
                          <a:cs typeface="+mn-cs"/>
                        </a:rPr>
                        <a:t>Add enzymes to the extracted DNA. (step 2)</a:t>
                      </a:r>
                    </a:p>
                    <a:p>
                      <a:pPr marL="171450" lvl="0" indent="-171450">
                        <a:buFont typeface="Arial" panose="020B0604020202020204" pitchFamily="34" charset="0"/>
                        <a:buChar char="•"/>
                      </a:pPr>
                      <a:r>
                        <a:rPr lang="en-US" sz="1100" b="1" kern="1200" dirty="0" smtClean="0">
                          <a:solidFill>
                            <a:schemeClr val="tx1"/>
                          </a:solidFill>
                          <a:effectLst/>
                          <a:latin typeface="+mn-lt"/>
                          <a:ea typeface="+mn-ea"/>
                          <a:cs typeface="+mn-cs"/>
                        </a:rPr>
                        <a:t>Sort the DNA fragments into a pattern. (step 3)</a:t>
                      </a:r>
                    </a:p>
                    <a:p>
                      <a:pPr marL="171450" lvl="0" indent="-171450">
                        <a:buFont typeface="Arial" panose="020B0604020202020204" pitchFamily="34" charset="0"/>
                        <a:buChar char="•"/>
                      </a:pPr>
                      <a:r>
                        <a:rPr lang="en-US" sz="1100" b="1" kern="1200" dirty="0" smtClean="0">
                          <a:solidFill>
                            <a:schemeClr val="tx1"/>
                          </a:solidFill>
                          <a:effectLst/>
                          <a:latin typeface="+mn-lt"/>
                          <a:ea typeface="+mn-ea"/>
                          <a:cs typeface="+mn-cs"/>
                        </a:rPr>
                        <a:t>Shift the pattern to a nylon sheet and inject radioactive probes. (step 4)</a:t>
                      </a:r>
                    </a:p>
                    <a:p>
                      <a:pPr marL="171450" lvl="0" indent="-171450">
                        <a:buFont typeface="Arial" panose="020B0604020202020204" pitchFamily="34" charset="0"/>
                        <a:buChar char="•"/>
                      </a:pPr>
                      <a:r>
                        <a:rPr lang="en-US" sz="1100" b="1" kern="1200" dirty="0" smtClean="0">
                          <a:solidFill>
                            <a:schemeClr val="tx1"/>
                          </a:solidFill>
                          <a:effectLst/>
                          <a:latin typeface="+mn-lt"/>
                          <a:ea typeface="+mn-ea"/>
                          <a:cs typeface="+mn-cs"/>
                        </a:rPr>
                        <a:t>Identify the pattern by locating the sites where the radioactive probes bonded to the DNA fragments. (step 5). </a:t>
                      </a:r>
                    </a:p>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91261703"/>
              </p:ext>
            </p:extLst>
          </p:nvPr>
        </p:nvGraphicFramePr>
        <p:xfrm>
          <a:off x="7243665" y="2372360"/>
          <a:ext cx="1676400" cy="370840"/>
        </p:xfrm>
        <a:graphic>
          <a:graphicData uri="http://schemas.openxmlformats.org/drawingml/2006/table">
            <a:tbl>
              <a:tblPr firstRow="1" bandRow="1">
                <a:tableStyleId>{5940675A-B579-460E-94D1-54222C63F5DA}</a:tableStyleId>
              </a:tblPr>
              <a:tblGrid>
                <a:gridCol w="1676400"/>
              </a:tblGrid>
              <a:tr h="370840">
                <a:tc>
                  <a:txBody>
                    <a:bodyPr/>
                    <a:lstStyle/>
                    <a:p>
                      <a:r>
                        <a:rPr lang="en-US" sz="1400" dirty="0" smtClean="0"/>
                        <a:t>Correct Sequence:</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209319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What is </a:t>
            </a:r>
            <a:r>
              <a:rPr lang="en-US" b="1" dirty="0" smtClean="0">
                <a:ea typeface="ＭＳ Ｐゴシック" pitchFamily="34" charset="-128"/>
              </a:rPr>
              <a:t>one</a:t>
            </a:r>
            <a:r>
              <a:rPr lang="en-US" dirty="0" smtClean="0">
                <a:ea typeface="ＭＳ Ｐゴシック" pitchFamily="34" charset="-128"/>
              </a:rPr>
              <a:t> question the article answers by explaining the steps required to obtain a DNA fingerprint?</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How long does it take for scientists to obtain DNA fingerprints?</a:t>
            </a:r>
          </a:p>
          <a:p>
            <a:pPr marL="857250" lvl="1" indent="-457200">
              <a:lnSpc>
                <a:spcPct val="70000"/>
              </a:lnSpc>
              <a:buFont typeface="+mj-lt"/>
              <a:buAutoNum type="alphaLcParenR"/>
              <a:defRPr/>
            </a:pPr>
            <a:r>
              <a:rPr lang="en-US" sz="2400" dirty="0" smtClean="0">
                <a:ea typeface="ＭＳ Ｐゴシック" pitchFamily="34" charset="-128"/>
              </a:rPr>
              <a:t>How complicated is the process used to obtain a DNA fingerprint?*</a:t>
            </a:r>
          </a:p>
          <a:p>
            <a:pPr marL="857250" lvl="1" indent="-457200">
              <a:lnSpc>
                <a:spcPct val="70000"/>
              </a:lnSpc>
              <a:buFont typeface="+mj-lt"/>
              <a:buAutoNum type="alphaLcParenR"/>
              <a:defRPr/>
            </a:pPr>
            <a:r>
              <a:rPr lang="en-US" sz="2400" dirty="0" smtClean="0">
                <a:ea typeface="ＭＳ Ｐゴシック" pitchFamily="34" charset="-128"/>
              </a:rPr>
              <a:t>Why is it possible that obtaining DNA fingerprints will become more common?</a:t>
            </a:r>
          </a:p>
          <a:p>
            <a:pPr marL="857250" lvl="1" indent="-457200">
              <a:lnSpc>
                <a:spcPct val="70000"/>
              </a:lnSpc>
              <a:buFont typeface="+mj-lt"/>
              <a:buAutoNum type="alphaLcParenR"/>
              <a:defRPr/>
            </a:pPr>
            <a:r>
              <a:rPr lang="en-US" sz="2400" dirty="0" smtClean="0">
                <a:ea typeface="ＭＳ Ｐゴシック" pitchFamily="34" charset="-128"/>
              </a:rPr>
              <a:t>Why is it important to obtain a DNA fingerprint?</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#6—Part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13</a:t>
            </a:fld>
            <a:endParaRPr lang="en-US" dirty="0" smtClean="0">
              <a:latin typeface="Calibri" pitchFamily="34" charset="0"/>
            </a:endParaRPr>
          </a:p>
        </p:txBody>
      </p:sp>
    </p:spTree>
    <p:extLst>
      <p:ext uri="{BB962C8B-B14F-4D97-AF65-F5344CB8AC3E}">
        <p14:creationId xmlns:p14="http://schemas.microsoft.com/office/powerpoint/2010/main" val="3222083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quotation from the article best reflects an inference that supports the answer to Part A?</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“Easy to use DNA test kits for certain crops should be on the market within the next few years.”*</a:t>
            </a:r>
          </a:p>
          <a:p>
            <a:pPr marL="857250" lvl="1" indent="-457200">
              <a:lnSpc>
                <a:spcPct val="70000"/>
              </a:lnSpc>
              <a:buFont typeface="+mj-lt"/>
              <a:buAutoNum type="alphaLcParenR"/>
              <a:defRPr/>
            </a:pPr>
            <a:r>
              <a:rPr lang="en-US" sz="2400" dirty="0" smtClean="0">
                <a:ea typeface="ＭＳ Ｐゴシック" pitchFamily="34" charset="-128"/>
              </a:rPr>
              <a:t>“The technique of DNA fingerprinting has been developed using the science of genetics.”</a:t>
            </a:r>
          </a:p>
          <a:p>
            <a:pPr marL="857250" lvl="1" indent="-457200">
              <a:lnSpc>
                <a:spcPct val="70000"/>
              </a:lnSpc>
              <a:buFont typeface="+mj-lt"/>
              <a:buAutoNum type="alphaLcParenR"/>
              <a:defRPr/>
            </a:pPr>
            <a:r>
              <a:rPr lang="en-US" sz="2400" dirty="0" smtClean="0">
                <a:ea typeface="ＭＳ Ｐゴシック" pitchFamily="34" charset="-128"/>
              </a:rPr>
              <a:t>“An organism’s DNA contains the blueprint of its characteristics –in the case of plants, that would include features like yield, drought resistance and starch content.”</a:t>
            </a:r>
          </a:p>
          <a:p>
            <a:pPr marL="857250" lvl="1" indent="-457200">
              <a:lnSpc>
                <a:spcPct val="70000"/>
              </a:lnSpc>
              <a:buFont typeface="+mj-lt"/>
              <a:buAutoNum type="alphaLcParenR"/>
              <a:defRPr/>
            </a:pPr>
            <a:r>
              <a:rPr lang="en-US" sz="2400" dirty="0" smtClean="0">
                <a:ea typeface="ＭＳ Ｐゴシック" pitchFamily="34" charset="-128"/>
              </a:rPr>
              <a:t>“The DNA of each individual is unique, producing a unique set of fragments.”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#6—Part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14</a:t>
            </a:fld>
            <a:endParaRPr lang="en-US" dirty="0" smtClean="0">
              <a:latin typeface="Calibri" pitchFamily="34" charset="0"/>
            </a:endParaRPr>
          </a:p>
        </p:txBody>
      </p:sp>
    </p:spTree>
    <p:extLst>
      <p:ext uri="{BB962C8B-B14F-4D97-AF65-F5344CB8AC3E}">
        <p14:creationId xmlns:p14="http://schemas.microsoft.com/office/powerpoint/2010/main" val="1704099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bwMode="auto">
          <a:xfrm>
            <a:off x="228600" y="1676400"/>
            <a:ext cx="85344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spcAft>
                <a:spcPts val="1175"/>
              </a:spcAft>
            </a:pPr>
            <a:r>
              <a:rPr lang="en-US" dirty="0" smtClean="0">
                <a:ea typeface="ＭＳ Ｐゴシック" pitchFamily="34" charset="-128"/>
              </a:rPr>
              <a:t>The Common Core State Standards in English language arts/literacy and mathematics were created by educators around the nation.</a:t>
            </a:r>
          </a:p>
          <a:p>
            <a:pPr eaLnBrk="1" hangingPunct="1">
              <a:spcBef>
                <a:spcPct val="0"/>
              </a:spcBef>
              <a:spcAft>
                <a:spcPts val="1175"/>
              </a:spcAft>
            </a:pPr>
            <a:r>
              <a:rPr lang="en-US" dirty="0" smtClean="0">
                <a:ea typeface="ＭＳ Ｐゴシック" pitchFamily="34" charset="-128"/>
              </a:rPr>
              <a:t>Nearly every state in the nation is working individually and collectively to improve its instruction and assessments to ensure students graduate with the knowledge and skills most demanded by college and careers.</a:t>
            </a:r>
          </a:p>
          <a:p>
            <a:pPr eaLnBrk="1" hangingPunct="1">
              <a:spcBef>
                <a:spcPct val="0"/>
              </a:spcBef>
              <a:spcAft>
                <a:spcPts val="1175"/>
              </a:spcAft>
            </a:pPr>
            <a:r>
              <a:rPr lang="en-US" dirty="0" smtClean="0">
                <a:ea typeface="ＭＳ Ｐゴシック" pitchFamily="34" charset="-128"/>
              </a:rPr>
              <a:t>The PARCC assessment rewards this commitment by providing an assessment focused on the instructional shifts and academic skills needed to prepare all students for college and career readiness in the 21</a:t>
            </a:r>
            <a:r>
              <a:rPr lang="en-US" baseline="30000" dirty="0" smtClean="0">
                <a:ea typeface="ＭＳ Ｐゴシック" pitchFamily="34" charset="-128"/>
              </a:rPr>
              <a:t>st</a:t>
            </a:r>
            <a:r>
              <a:rPr lang="en-US" dirty="0" smtClean="0">
                <a:ea typeface="ＭＳ Ｐゴシック" pitchFamily="34" charset="-128"/>
              </a:rPr>
              <a:t> century.</a:t>
            </a:r>
          </a:p>
        </p:txBody>
      </p:sp>
      <p:sp>
        <p:nvSpPr>
          <p:cNvPr id="76803"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eaLnBrk="1" hangingPunct="1"/>
            <a:r>
              <a:rPr lang="en-US" smtClean="0">
                <a:ea typeface="ＭＳ Ｐゴシック" pitchFamily="34" charset="-128"/>
              </a:rPr>
              <a:t>A Strong Foundation: </a:t>
            </a:r>
            <a:br>
              <a:rPr lang="en-US" smtClean="0">
                <a:ea typeface="ＭＳ Ｐゴシック" pitchFamily="34" charset="-128"/>
              </a:rPr>
            </a:br>
            <a:r>
              <a:rPr lang="en-US" smtClean="0">
                <a:ea typeface="ＭＳ Ｐゴシック" pitchFamily="34" charset="-128"/>
              </a:rPr>
              <a:t>The Common Core State Standards</a:t>
            </a:r>
          </a:p>
        </p:txBody>
      </p:sp>
      <p:sp>
        <p:nvSpPr>
          <p:cNvPr id="76804"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503ADD5-BADA-4367-9EFF-B23B7C1B1646}" type="slidenum">
              <a:rPr lang="en-US" smtClean="0">
                <a:latin typeface="Calibri" pitchFamily="34" charset="0"/>
              </a:rPr>
              <a:pPr eaLnBrk="1" hangingPunct="1"/>
              <a:t>15</a:t>
            </a:fld>
            <a:endParaRPr lang="en-US" smtClean="0">
              <a:latin typeface="Calibri"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dirty="0" smtClean="0">
                <a:ea typeface="+mn-ea"/>
              </a:rPr>
              <a:t>The following slides will provide the reader an overview of new sample items.</a:t>
            </a:r>
          </a:p>
          <a:p>
            <a:pPr>
              <a:defRPr/>
            </a:pPr>
            <a:endParaRPr lang="en-US" dirty="0">
              <a:ea typeface="+mn-ea"/>
            </a:endParaRPr>
          </a:p>
          <a:p>
            <a:pPr>
              <a:defRPr/>
            </a:pPr>
            <a:r>
              <a:rPr lang="en-US" dirty="0" smtClean="0">
                <a:ea typeface="+mn-ea"/>
              </a:rPr>
              <a:t>Together, they form an End-of-Year (EOY) set focused on Reading Standards for Literacy in Science/Technical Subjects.</a:t>
            </a:r>
          </a:p>
          <a:p>
            <a:pPr>
              <a:defRPr/>
            </a:pPr>
            <a:endParaRPr lang="en-US" dirty="0">
              <a:ea typeface="+mn-ea"/>
            </a:endParaRPr>
          </a:p>
          <a:p>
            <a:pPr marL="0" indent="0">
              <a:buNone/>
              <a:defRPr/>
            </a:pPr>
            <a:endParaRPr lang="en-US" dirty="0">
              <a:ea typeface="+mn-ea"/>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9 Sample Items Overview</a:t>
            </a:r>
            <a:endParaRPr lang="en-US" dirty="0">
              <a:latin typeface="+mn-lt"/>
              <a:ea typeface="+mj-ea"/>
              <a:cs typeface="Century Gothic"/>
            </a:endParaRP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EF2ECC-DF7B-4DE7-B4F0-94EF69B8383A}"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10000"/>
              </a:lnSpc>
            </a:pPr>
            <a:r>
              <a:rPr lang="en-US" dirty="0">
                <a:ea typeface="ＭＳ Ｐゴシック" pitchFamily="34" charset="-128"/>
              </a:rPr>
              <a:t>Students will be given several passages to read closely.</a:t>
            </a:r>
          </a:p>
          <a:p>
            <a:pPr>
              <a:lnSpc>
                <a:spcPct val="110000"/>
              </a:lnSpc>
            </a:pPr>
            <a:r>
              <a:rPr lang="en-US" dirty="0">
                <a:ea typeface="ＭＳ Ｐゴシック" pitchFamily="34" charset="-128"/>
              </a:rPr>
              <a:t>EBSR and TECR questions will be sequenced in a way that they will draw students into deeper encounters with the texts and will result in thorough comprehension of the concepts that can also provide models for the regular course of instruction. </a:t>
            </a:r>
          </a:p>
          <a:p>
            <a:pPr>
              <a:lnSpc>
                <a:spcPct val="110000"/>
              </a:lnSpc>
            </a:pPr>
            <a:r>
              <a:rPr lang="en-US" dirty="0">
                <a:ea typeface="ＭＳ Ｐゴシック" pitchFamily="34" charset="-128"/>
              </a:rPr>
              <a:t>These tasks will draw on higher order skills such as critical reading and analysis, the comparison and synthesis of ideas within and across texts, and determining the meaning of words and phrases in context. </a:t>
            </a:r>
          </a:p>
          <a:p>
            <a:pPr marL="0" indent="0">
              <a:buNone/>
              <a:defRPr/>
            </a:pPr>
            <a:endParaRPr lang="en-US" dirty="0">
              <a:ea typeface="+mn-ea"/>
            </a:endParaRPr>
          </a:p>
        </p:txBody>
      </p:sp>
      <p:sp>
        <p:nvSpPr>
          <p:cNvPr id="2" name="Title 1"/>
          <p:cNvSpPr>
            <a:spLocks noGrp="1"/>
          </p:cNvSpPr>
          <p:nvPr>
            <p:ph type="title"/>
          </p:nvPr>
        </p:nvSpPr>
        <p:spPr/>
        <p:txBody>
          <a:bodyPr>
            <a:noAutofit/>
          </a:bodyPr>
          <a:lstStyle/>
          <a:p>
            <a:pPr>
              <a:defRPr/>
            </a:pPr>
            <a:r>
              <a:rPr lang="en-US" dirty="0">
                <a:latin typeface="+mn-lt"/>
                <a:ea typeface="+mj-ea"/>
                <a:cs typeface="Century Gothic"/>
              </a:rPr>
              <a:t>Understanding the </a:t>
            </a:r>
            <a:r>
              <a:rPr lang="en-US" dirty="0" smtClean="0">
                <a:latin typeface="+mn-lt"/>
                <a:ea typeface="+mj-ea"/>
                <a:cs typeface="Century Gothic"/>
              </a:rPr>
              <a:t>End-of-Year Assessment</a:t>
            </a:r>
            <a:endParaRPr lang="en-US" dirty="0">
              <a:latin typeface="+mn-lt"/>
              <a:ea typeface="+mj-ea"/>
              <a:cs typeface="Century Gothic"/>
            </a:endParaRP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EF2ECC-DF7B-4DE7-B4F0-94EF69B8383A}" type="slidenum">
              <a:rPr lang="en-US" smtClean="0">
                <a:latin typeface="Calibri" pitchFamily="34" charset="0"/>
              </a:rPr>
              <a:pPr eaLnBrk="1" hangingPunct="1"/>
              <a:t>3</a:t>
            </a:fld>
            <a:endParaRPr lang="en-US" smtClean="0">
              <a:latin typeface="Calibri" pitchFamily="34" charset="0"/>
            </a:endParaRPr>
          </a:p>
        </p:txBody>
      </p:sp>
    </p:spTree>
    <p:extLst>
      <p:ext uri="{BB962C8B-B14F-4D97-AF65-F5344CB8AC3E}">
        <p14:creationId xmlns:p14="http://schemas.microsoft.com/office/powerpoint/2010/main" val="2307109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110000"/>
              </a:lnSpc>
              <a:defRPr/>
            </a:pPr>
            <a:r>
              <a:rPr lang="en-US" b="1" dirty="0" smtClean="0">
                <a:solidFill>
                  <a:srgbClr val="000000"/>
                </a:solidFill>
                <a:ea typeface="+mn-ea"/>
                <a:cs typeface="Century Gothic"/>
              </a:rPr>
              <a:t>Range: </a:t>
            </a:r>
            <a:r>
              <a:rPr lang="en-US" dirty="0" smtClean="0">
                <a:solidFill>
                  <a:srgbClr val="000000"/>
                </a:solidFill>
                <a:ea typeface="+mn-ea"/>
                <a:cs typeface="Century Gothic"/>
              </a:rPr>
              <a:t>Example of assessing reading across the disciplines and helping to satisfy the 70%-30% split of informational text to literature at the 9-11 grade band (</a:t>
            </a:r>
            <a:r>
              <a:rPr lang="en-US" sz="1900" dirty="0" smtClean="0">
                <a:solidFill>
                  <a:srgbClr val="000000"/>
                </a:solidFill>
                <a:ea typeface="+mn-ea"/>
                <a:cs typeface="Century Gothic"/>
              </a:rPr>
              <a:t>Note: Although the split is 70%-30% in grades 9-11, disciplines such as social studies and science focus almost solely on informational text.  English Language Arts Teachers will have more of a 50%-50% split between informational and literary text, with informational text including literary non-fiction such as memoirs and biographies.</a:t>
            </a:r>
            <a:r>
              <a:rPr lang="en-US" dirty="0" smtClean="0">
                <a:solidFill>
                  <a:srgbClr val="000000"/>
                </a:solidFill>
                <a:ea typeface="+mn-ea"/>
                <a:cs typeface="Century Gothic"/>
              </a:rPr>
              <a:t>)</a:t>
            </a:r>
          </a:p>
          <a:p>
            <a:pPr marL="0" indent="0">
              <a:buFont typeface="Arial" panose="020B0604020202020204" pitchFamily="34" charset="0"/>
              <a:buNone/>
              <a:defRPr/>
            </a:pPr>
            <a:endParaRPr lang="en-US" sz="900" b="1" dirty="0">
              <a:solidFill>
                <a:srgbClr val="000000"/>
              </a:solidFill>
              <a:ea typeface="+mn-ea"/>
              <a:cs typeface="Century Gothic"/>
            </a:endParaRPr>
          </a:p>
          <a:p>
            <a:pPr>
              <a:lnSpc>
                <a:spcPct val="110000"/>
              </a:lnSpc>
              <a:defRPr/>
            </a:pPr>
            <a:r>
              <a:rPr lang="en-US" b="1" dirty="0" smtClean="0">
                <a:solidFill>
                  <a:srgbClr val="000000"/>
                </a:solidFill>
                <a:ea typeface="+mn-ea"/>
                <a:cs typeface="Century Gothic"/>
              </a:rPr>
              <a:t>Quality: </a:t>
            </a:r>
            <a:r>
              <a:rPr lang="en-US" dirty="0" smtClean="0">
                <a:solidFill>
                  <a:srgbClr val="000000"/>
                </a:solidFill>
                <a:ea typeface="+mn-ea"/>
                <a:cs typeface="Century Gothic"/>
              </a:rPr>
              <a:t>The article about DNA fingerprints represents content-rich nonfiction on a science-related topic.</a:t>
            </a:r>
          </a:p>
          <a:p>
            <a:pPr marL="0" indent="0">
              <a:buFont typeface="Arial" panose="020B0604020202020204" pitchFamily="34" charset="0"/>
              <a:buNone/>
              <a:defRPr/>
            </a:pPr>
            <a:endParaRPr lang="en-US" sz="900" dirty="0" smtClean="0">
              <a:solidFill>
                <a:srgbClr val="000000"/>
              </a:solidFill>
              <a:ea typeface="+mn-ea"/>
              <a:cs typeface="Century Gothic"/>
            </a:endParaRPr>
          </a:p>
          <a:p>
            <a:pPr>
              <a:lnSpc>
                <a:spcPct val="110000"/>
              </a:lnSpc>
              <a:defRPr/>
            </a:pPr>
            <a:r>
              <a:rPr lang="en-US" b="1" dirty="0" smtClean="0">
                <a:solidFill>
                  <a:srgbClr val="000000"/>
                </a:solidFill>
                <a:ea typeface="+mn-ea"/>
                <a:cs typeface="Century Gothic"/>
              </a:rPr>
              <a:t>Complexity: </a:t>
            </a:r>
            <a:r>
              <a:rPr lang="en-US" dirty="0" smtClean="0">
                <a:solidFill>
                  <a:srgbClr val="000000"/>
                </a:solidFill>
                <a:ea typeface="+mn-ea"/>
                <a:cs typeface="Century Gothic"/>
              </a:rPr>
              <a:t>Quantitatively and qualitatively, the passages have been validated and deemed suitable for use at grade </a:t>
            </a:r>
            <a:r>
              <a:rPr lang="en-US" dirty="0">
                <a:solidFill>
                  <a:srgbClr val="000000"/>
                </a:solidFill>
                <a:ea typeface="+mn-ea"/>
                <a:cs typeface="Century Gothic"/>
              </a:rPr>
              <a:t>9</a:t>
            </a:r>
            <a:r>
              <a:rPr lang="en-US" dirty="0" smtClean="0">
                <a:solidFill>
                  <a:srgbClr val="000000"/>
                </a:solidFill>
                <a:ea typeface="+mn-ea"/>
                <a:cs typeface="Century Gothic"/>
              </a:rPr>
              <a:t>.</a:t>
            </a:r>
          </a:p>
          <a:p>
            <a:pPr marL="0" indent="0">
              <a:buNone/>
              <a:defRPr/>
            </a:pPr>
            <a:endParaRPr lang="en-US" sz="2800" dirty="0">
              <a:ea typeface="+mn-ea"/>
            </a:endParaRPr>
          </a:p>
        </p:txBody>
      </p:sp>
      <p:sp>
        <p:nvSpPr>
          <p:cNvPr id="2" name="Title 1"/>
          <p:cNvSpPr>
            <a:spLocks noGrp="1"/>
          </p:cNvSpPr>
          <p:nvPr>
            <p:ph type="title"/>
          </p:nvPr>
        </p:nvSpPr>
        <p:spPr/>
        <p:txBody>
          <a:bodyPr>
            <a:normAutofit/>
          </a:bodyPr>
          <a:lstStyle/>
          <a:p>
            <a:pPr>
              <a:defRPr/>
            </a:pPr>
            <a:r>
              <a:rPr lang="en-US" dirty="0" smtClean="0">
                <a:latin typeface="+mn-lt"/>
                <a:ea typeface="+mj-ea"/>
                <a:cs typeface="Century Gothic"/>
              </a:rPr>
              <a:t>Texts Worth Reading?</a:t>
            </a:r>
            <a:endParaRPr lang="en-US" dirty="0">
              <a:latin typeface="+mn-lt"/>
              <a:ea typeface="+mj-ea"/>
              <a:cs typeface="Century Gothic"/>
            </a:endParaRPr>
          </a:p>
        </p:txBody>
      </p:sp>
      <p:sp>
        <p:nvSpPr>
          <p:cNvPr id="419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CE2B311-9795-43E9-91EA-EC9EB0E60E9B}"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243922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t>Which three terms does the author use to refer to “DNA fingerprint” that help clarify the meaning of the term?</a:t>
            </a:r>
          </a:p>
          <a:p>
            <a:pPr marL="0" indent="0">
              <a:lnSpc>
                <a:spcPct val="70000"/>
              </a:lnSpc>
              <a:buFont typeface="Arial" pitchFamily="34" charset="0"/>
              <a:buNone/>
              <a:defRPr/>
            </a:pPr>
            <a:endParaRPr lang="en-US" dirty="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“genetic photograph”*</a:t>
            </a:r>
          </a:p>
          <a:p>
            <a:pPr marL="857250" lvl="1" indent="-457200">
              <a:lnSpc>
                <a:spcPct val="70000"/>
              </a:lnSpc>
              <a:buFont typeface="+mj-lt"/>
              <a:buAutoNum type="alphaLcParenR"/>
              <a:defRPr/>
            </a:pPr>
            <a:r>
              <a:rPr lang="en-US" sz="2400" dirty="0" smtClean="0">
                <a:ea typeface="ＭＳ Ｐゴシック" pitchFamily="34" charset="-128"/>
              </a:rPr>
              <a:t>“science of genetics”</a:t>
            </a:r>
          </a:p>
          <a:p>
            <a:pPr marL="857250" lvl="1" indent="-457200">
              <a:lnSpc>
                <a:spcPct val="70000"/>
              </a:lnSpc>
              <a:buFont typeface="+mj-lt"/>
              <a:buAutoNum type="alphaLcParenR"/>
              <a:defRPr/>
            </a:pPr>
            <a:r>
              <a:rPr lang="en-US" sz="2400" dirty="0" smtClean="0">
                <a:ea typeface="ＭＳ Ｐゴシック" pitchFamily="34" charset="-128"/>
              </a:rPr>
              <a:t>“individual crop varieties”</a:t>
            </a:r>
          </a:p>
          <a:p>
            <a:pPr marL="857250" lvl="1" indent="-457200">
              <a:lnSpc>
                <a:spcPct val="70000"/>
              </a:lnSpc>
              <a:buFont typeface="+mj-lt"/>
              <a:buAutoNum type="alphaLcParenR"/>
              <a:defRPr/>
            </a:pPr>
            <a:r>
              <a:rPr lang="en-US" sz="2400" dirty="0" smtClean="0">
                <a:ea typeface="ＭＳ Ｐゴシック" pitchFamily="34" charset="-128"/>
              </a:rPr>
              <a:t>“radioactive probes”</a:t>
            </a:r>
          </a:p>
          <a:p>
            <a:pPr marL="857250" lvl="1" indent="-457200">
              <a:lnSpc>
                <a:spcPct val="70000"/>
              </a:lnSpc>
              <a:buFont typeface="+mj-lt"/>
              <a:buAutoNum type="alphaLcParenR"/>
              <a:defRPr/>
            </a:pPr>
            <a:r>
              <a:rPr lang="en-US" sz="2400" dirty="0" smtClean="0">
                <a:ea typeface="ＭＳ Ｐゴシック" pitchFamily="34" charset="-128"/>
              </a:rPr>
              <a:t>“pattern unique to the organism”*</a:t>
            </a:r>
          </a:p>
          <a:p>
            <a:pPr marL="857250" lvl="1" indent="-457200">
              <a:lnSpc>
                <a:spcPct val="70000"/>
              </a:lnSpc>
              <a:buFont typeface="+mj-lt"/>
              <a:buAutoNum type="alphaLcParenR"/>
              <a:defRPr/>
            </a:pPr>
            <a:r>
              <a:rPr lang="en-US" sz="2400" dirty="0" smtClean="0">
                <a:ea typeface="ＭＳ Ｐゴシック" pitchFamily="34" charset="-128"/>
              </a:rPr>
              <a:t>“desirable new traits”</a:t>
            </a:r>
          </a:p>
          <a:p>
            <a:pPr marL="857250" lvl="1" indent="-457200">
              <a:lnSpc>
                <a:spcPct val="70000"/>
              </a:lnSpc>
              <a:buFont typeface="+mj-lt"/>
              <a:buAutoNum type="alphaLcParenR"/>
              <a:defRPr/>
            </a:pPr>
            <a:r>
              <a:rPr lang="en-US" sz="2400" dirty="0" smtClean="0">
                <a:ea typeface="ＭＳ Ｐゴシック" pitchFamily="34" charset="-128"/>
              </a:rPr>
              <a:t>“genetic blueprint”*</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#1—Part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5</a:t>
            </a:fld>
            <a:endParaRPr lang="en-US" dirty="0" smtClean="0">
              <a:latin typeface="Calibri" pitchFamily="34" charset="0"/>
            </a:endParaRPr>
          </a:p>
        </p:txBody>
      </p:sp>
    </p:spTree>
    <p:extLst>
      <p:ext uri="{BB962C8B-B14F-4D97-AF65-F5344CB8AC3E}">
        <p14:creationId xmlns:p14="http://schemas.microsoft.com/office/powerpoint/2010/main" val="1085579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What do these terms indicate about the results of the seven-step procedure to develop a DNA fingerprint?</a:t>
            </a:r>
          </a:p>
          <a:p>
            <a:pPr marL="0" indent="0">
              <a:lnSpc>
                <a:spcPct val="70000"/>
              </a:lnSpc>
              <a:buFont typeface="Arial" pitchFamily="34" charset="0"/>
              <a:buNone/>
              <a:defRPr/>
            </a:pPr>
            <a:endParaRPr lang="en-US" dirty="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The procedure identifies a constantly evolving arrangement of genes.</a:t>
            </a:r>
          </a:p>
          <a:p>
            <a:pPr marL="857250" lvl="1" indent="-457200">
              <a:lnSpc>
                <a:spcPct val="70000"/>
              </a:lnSpc>
              <a:buFont typeface="+mj-lt"/>
              <a:buAutoNum type="alphaLcParenR"/>
              <a:defRPr/>
            </a:pPr>
            <a:r>
              <a:rPr lang="en-US" sz="2400" dirty="0" smtClean="0">
                <a:ea typeface="ＭＳ Ｐゴシック" pitchFamily="34" charset="-128"/>
              </a:rPr>
              <a:t>The procedure identifies a generally accurate arrangement of genes.</a:t>
            </a:r>
          </a:p>
          <a:p>
            <a:pPr marL="857250" lvl="1" indent="-457200">
              <a:lnSpc>
                <a:spcPct val="70000"/>
              </a:lnSpc>
              <a:buFont typeface="+mj-lt"/>
              <a:buAutoNum type="alphaLcParenR"/>
              <a:defRPr/>
            </a:pPr>
            <a:r>
              <a:rPr lang="en-US" sz="2400" dirty="0" smtClean="0">
                <a:ea typeface="ＭＳ Ｐゴシック" pitchFamily="34" charset="-128"/>
              </a:rPr>
              <a:t>The procedure identifies an uncomplicated arrangement of genes.</a:t>
            </a:r>
          </a:p>
          <a:p>
            <a:pPr marL="857250" lvl="1" indent="-457200">
              <a:lnSpc>
                <a:spcPct val="70000"/>
              </a:lnSpc>
              <a:buFont typeface="+mj-lt"/>
              <a:buAutoNum type="alphaLcParenR"/>
              <a:defRPr/>
            </a:pPr>
            <a:r>
              <a:rPr lang="en-US" sz="2400" dirty="0" smtClean="0">
                <a:ea typeface="ＭＳ Ｐゴシック" pitchFamily="34" charset="-128"/>
              </a:rPr>
              <a:t>The procedure identifies a set arrangement of genes.*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#1—Part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6</a:t>
            </a:fld>
            <a:endParaRPr lang="en-US" dirty="0" smtClean="0">
              <a:latin typeface="Calibri" pitchFamily="34" charset="0"/>
            </a:endParaRPr>
          </a:p>
        </p:txBody>
      </p:sp>
    </p:spTree>
    <p:extLst>
      <p:ext uri="{BB962C8B-B14F-4D97-AF65-F5344CB8AC3E}">
        <p14:creationId xmlns:p14="http://schemas.microsoft.com/office/powerpoint/2010/main" val="1514806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r>
              <a:rPr lang="en-US" dirty="0" smtClean="0"/>
              <a:t>According to the information in paragraph 1, how is solving crop crimes similar to solving high-profile murder cases?</a:t>
            </a:r>
          </a:p>
          <a:p>
            <a:pPr marL="0" indent="0">
              <a:lnSpc>
                <a:spcPct val="70000"/>
              </a:lnSpc>
              <a:buFont typeface="Arial" pitchFamily="34" charset="0"/>
              <a:buNone/>
              <a:defRPr/>
            </a:pPr>
            <a:endParaRPr lang="en-US" dirty="0"/>
          </a:p>
          <a:p>
            <a:pPr marL="857250" lvl="1" indent="-457200">
              <a:lnSpc>
                <a:spcPct val="70000"/>
              </a:lnSpc>
              <a:buFont typeface="+mj-lt"/>
              <a:buAutoNum type="alphaLcParenR"/>
              <a:defRPr/>
            </a:pPr>
            <a:r>
              <a:rPr lang="en-US" sz="2400" dirty="0" smtClean="0">
                <a:ea typeface="ＭＳ Ｐゴシック" pitchFamily="34" charset="-128"/>
              </a:rPr>
              <a:t>Solving crop crimes uses the science of human fingerprint analysis to examine evidence.</a:t>
            </a:r>
          </a:p>
          <a:p>
            <a:pPr marL="857250" lvl="1" indent="-457200">
              <a:lnSpc>
                <a:spcPct val="70000"/>
              </a:lnSpc>
              <a:buFont typeface="+mj-lt"/>
              <a:buAutoNum type="alphaLcParenR"/>
              <a:defRPr/>
            </a:pPr>
            <a:r>
              <a:rPr lang="en-US" sz="2400" dirty="0" smtClean="0">
                <a:ea typeface="ＭＳ Ｐゴシック" pitchFamily="34" charset="-128"/>
              </a:rPr>
              <a:t>Solving crop crimes uses genetic material inside the cells of living things to examine evidence.*</a:t>
            </a:r>
          </a:p>
          <a:p>
            <a:pPr marL="857250" lvl="1" indent="-457200">
              <a:lnSpc>
                <a:spcPct val="70000"/>
              </a:lnSpc>
              <a:buFont typeface="+mj-lt"/>
              <a:buAutoNum type="alphaLcParenR"/>
              <a:defRPr/>
            </a:pPr>
            <a:r>
              <a:rPr lang="en-US" sz="2400" dirty="0" smtClean="0">
                <a:ea typeface="ＭＳ Ｐゴシック" pitchFamily="34" charset="-128"/>
              </a:rPr>
              <a:t>Solving crop crimes uses specialized computers at crime scenes to examine evidence.</a:t>
            </a:r>
          </a:p>
          <a:p>
            <a:pPr marL="857250" lvl="1" indent="-457200">
              <a:lnSpc>
                <a:spcPct val="70000"/>
              </a:lnSpc>
              <a:buFont typeface="+mj-lt"/>
              <a:buAutoNum type="alphaLcParenR"/>
              <a:defRPr/>
            </a:pPr>
            <a:r>
              <a:rPr lang="en-US" sz="2400" dirty="0" smtClean="0">
                <a:ea typeface="ＭＳ Ｐゴシック" pitchFamily="34" charset="-128"/>
              </a:rPr>
              <a:t>Solving crop crimes uses information about the general appearance of living things to examine evidence.</a:t>
            </a:r>
            <a:endParaRPr lang="en-US" sz="2400" dirty="0">
              <a:ea typeface="ＭＳ Ｐゴシック" pitchFamily="34" charset="-128"/>
            </a:endParaRPr>
          </a:p>
          <a:p>
            <a:pPr marL="0" indent="0">
              <a:lnSpc>
                <a:spcPct val="70000"/>
              </a:lnSpc>
              <a:buFont typeface="Arial" pitchFamily="34" charset="0"/>
              <a:buNone/>
              <a:defRPr/>
            </a:pPr>
            <a:endParaRPr lang="en-US" dirty="0" smtClean="0">
              <a:ea typeface="ＭＳ Ｐゴシック" pitchFamily="34" charset="-128"/>
            </a:endParaRPr>
          </a:p>
          <a:p>
            <a:pPr marL="0" indent="0">
              <a:lnSpc>
                <a:spcPct val="70000"/>
              </a:lnSpc>
              <a:buNone/>
              <a:defRPr/>
            </a:pPr>
            <a:r>
              <a:rPr lang="en-US" dirty="0" smtClean="0">
                <a:ea typeface="ＭＳ Ｐゴシック" pitchFamily="34" charset="-128"/>
              </a:rPr>
              <a:t>	</a:t>
            </a:r>
            <a:endParaRPr lang="en-US" sz="1800" dirty="0" smtClean="0">
              <a:ea typeface="ＭＳ Ｐゴシック" pitchFamily="34" charset="-128"/>
            </a:endParaRPr>
          </a:p>
          <a:p>
            <a:pPr marL="0" indent="0">
              <a:lnSpc>
                <a:spcPct val="70000"/>
              </a:lnSpc>
              <a:buNone/>
              <a:defRPr/>
            </a:pPr>
            <a:r>
              <a:rPr lang="en-US" sz="1800" dirty="0">
                <a:ea typeface="ＭＳ Ｐゴシック" pitchFamily="34" charset="-128"/>
              </a:rPr>
              <a:t> </a:t>
            </a:r>
            <a:r>
              <a:rPr lang="en-US" sz="1800" dirty="0" smtClean="0">
                <a:ea typeface="ＭＳ Ｐゴシック" pitchFamily="34" charset="-128"/>
              </a:rPr>
              <a:t>         </a:t>
            </a: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#2—Part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7</a:t>
            </a:fld>
            <a:endParaRPr lang="en-US" dirty="0" smtClean="0">
              <a:latin typeface="Calibri" pitchFamily="34" charset="0"/>
            </a:endParaRPr>
          </a:p>
        </p:txBody>
      </p:sp>
    </p:spTree>
    <p:extLst>
      <p:ext uri="{BB962C8B-B14F-4D97-AF65-F5344CB8AC3E}">
        <p14:creationId xmlns:p14="http://schemas.microsoft.com/office/powerpoint/2010/main" val="711432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5626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r>
              <a:rPr lang="en-US" sz="2600" dirty="0" smtClean="0"/>
              <a:t>Which detail from the article </a:t>
            </a:r>
            <a:r>
              <a:rPr lang="en-US" sz="2600" b="1" dirty="0" smtClean="0"/>
              <a:t>best</a:t>
            </a:r>
            <a:r>
              <a:rPr lang="en-US" sz="2600" dirty="0" smtClean="0"/>
              <a:t> supports the answer to Part A?</a:t>
            </a:r>
          </a:p>
          <a:p>
            <a:pPr marL="0" indent="0">
              <a:lnSpc>
                <a:spcPct val="70000"/>
              </a:lnSpc>
              <a:buFont typeface="Arial" pitchFamily="34" charset="0"/>
              <a:buNone/>
              <a:defRPr/>
            </a:pPr>
            <a:endParaRPr lang="en-US" dirty="0"/>
          </a:p>
          <a:p>
            <a:pPr marL="857250" lvl="1" indent="-457200">
              <a:lnSpc>
                <a:spcPct val="70000"/>
              </a:lnSpc>
              <a:buFont typeface="+mj-lt"/>
              <a:buAutoNum type="alphaLcParenR"/>
              <a:defRPr/>
            </a:pPr>
            <a:r>
              <a:rPr lang="en-US" sz="2600" dirty="0" smtClean="0">
                <a:ea typeface="ＭＳ Ｐゴシック" pitchFamily="34" charset="-128"/>
              </a:rPr>
              <a:t>“Several organizations have started offering DNA testing to the North American plan breeding and seed industry.”</a:t>
            </a:r>
          </a:p>
          <a:p>
            <a:pPr marL="857250" lvl="1" indent="-457200">
              <a:lnSpc>
                <a:spcPct val="70000"/>
              </a:lnSpc>
              <a:buFont typeface="+mj-lt"/>
              <a:buAutoNum type="alphaLcParenR"/>
              <a:defRPr/>
            </a:pPr>
            <a:r>
              <a:rPr lang="en-US" sz="2600" dirty="0" smtClean="0">
                <a:ea typeface="ＭＳ Ｐゴシック" pitchFamily="34" charset="-128"/>
              </a:rPr>
              <a:t>“…the test will be used by plant breeders and research scientists to identify important genes.”</a:t>
            </a:r>
          </a:p>
          <a:p>
            <a:pPr marL="857250" lvl="1" indent="-457200">
              <a:lnSpc>
                <a:spcPct val="70000"/>
              </a:lnSpc>
              <a:buFont typeface="+mj-lt"/>
              <a:buAutoNum type="alphaLcParenR"/>
              <a:defRPr/>
            </a:pPr>
            <a:r>
              <a:rPr lang="en-US" sz="2600" dirty="0" smtClean="0">
                <a:ea typeface="ＭＳ Ｐゴシック" pitchFamily="34" charset="-128"/>
              </a:rPr>
              <a:t>“…DNA fingerprints will make it possible for police investigators or researchers to pinpoint specific plant traits and accurately identify seed varieties.”*</a:t>
            </a:r>
          </a:p>
          <a:p>
            <a:pPr marL="857250" lvl="1" indent="-457200">
              <a:lnSpc>
                <a:spcPct val="70000"/>
              </a:lnSpc>
              <a:buFont typeface="+mj-lt"/>
              <a:buAutoNum type="alphaLcParenR"/>
              <a:defRPr/>
            </a:pPr>
            <a:r>
              <a:rPr lang="en-US" sz="2600" dirty="0" smtClean="0">
                <a:ea typeface="ＭＳ Ｐゴシック" pitchFamily="34" charset="-128"/>
              </a:rPr>
              <a:t>“Easy to use DNA test kits for certain crops should be on the market within the next few years.”</a:t>
            </a:r>
            <a:endParaRPr lang="en-US" sz="2600" dirty="0">
              <a:ea typeface="ＭＳ Ｐゴシック" pitchFamily="34" charset="-128"/>
            </a:endParaRPr>
          </a:p>
          <a:p>
            <a:pPr marL="0" indent="0">
              <a:lnSpc>
                <a:spcPct val="70000"/>
              </a:lnSpc>
              <a:buFont typeface="Arial" pitchFamily="34" charset="0"/>
              <a:buNone/>
              <a:defRPr/>
            </a:pPr>
            <a:endParaRPr lang="en-US" dirty="0" smtClean="0">
              <a:ea typeface="ＭＳ Ｐゴシック" pitchFamily="34" charset="-128"/>
            </a:endParaRPr>
          </a:p>
          <a:p>
            <a:pPr marL="0" indent="0">
              <a:lnSpc>
                <a:spcPct val="70000"/>
              </a:lnSpc>
              <a:buNone/>
              <a:defRPr/>
            </a:pPr>
            <a:r>
              <a:rPr lang="en-US" dirty="0" smtClean="0">
                <a:ea typeface="ＭＳ Ｐゴシック" pitchFamily="34" charset="-128"/>
              </a:rPr>
              <a:t>	</a:t>
            </a:r>
            <a:endParaRPr lang="en-US" sz="1800" dirty="0" smtClean="0">
              <a:ea typeface="ＭＳ Ｐゴシック" pitchFamily="34" charset="-128"/>
            </a:endParaRPr>
          </a:p>
          <a:p>
            <a:pPr marL="0" indent="0">
              <a:lnSpc>
                <a:spcPct val="70000"/>
              </a:lnSpc>
              <a:buNone/>
              <a:defRPr/>
            </a:pPr>
            <a:r>
              <a:rPr lang="en-US" sz="1800" dirty="0">
                <a:ea typeface="ＭＳ Ｐゴシック" pitchFamily="34" charset="-128"/>
              </a:rPr>
              <a:t> </a:t>
            </a:r>
            <a:r>
              <a:rPr lang="en-US" sz="1800" dirty="0" smtClean="0">
                <a:ea typeface="ＭＳ Ｐゴシック" pitchFamily="34" charset="-128"/>
              </a:rPr>
              <a:t>         </a:t>
            </a: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#2—Part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8</a:t>
            </a:fld>
            <a:endParaRPr lang="en-US" dirty="0" smtClean="0">
              <a:latin typeface="Calibri" pitchFamily="34" charset="0"/>
            </a:endParaRPr>
          </a:p>
        </p:txBody>
      </p:sp>
    </p:spTree>
    <p:extLst>
      <p:ext uri="{BB962C8B-B14F-4D97-AF65-F5344CB8AC3E}">
        <p14:creationId xmlns:p14="http://schemas.microsoft.com/office/powerpoint/2010/main" val="324917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The final paragraph is headed by the phrase “Simplifying the Search.” What is the “search” discussed in this paragraph?</a:t>
            </a:r>
          </a:p>
          <a:p>
            <a:pPr marL="400050" lvl="1" indent="0">
              <a:lnSpc>
                <a:spcPct val="70000"/>
              </a:lnSpc>
              <a:buNone/>
              <a:defRPr/>
            </a:pPr>
            <a:endParaRPr lang="en-US" sz="2000" dirty="0" smtClean="0">
              <a:ea typeface="ＭＳ Ｐゴシック" pitchFamily="34" charset="-128"/>
            </a:endParaRPr>
          </a:p>
          <a:p>
            <a:pPr marL="857250" lvl="1" indent="-457200">
              <a:lnSpc>
                <a:spcPct val="70000"/>
              </a:lnSpc>
              <a:buFont typeface="+mj-lt"/>
              <a:buAutoNum type="alphaLcParenR"/>
              <a:defRPr/>
            </a:pPr>
            <a:r>
              <a:rPr lang="en-US" sz="2400" dirty="0">
                <a:ea typeface="ＭＳ Ｐゴシック" pitchFamily="34" charset="-128"/>
              </a:rPr>
              <a:t>i</a:t>
            </a:r>
            <a:r>
              <a:rPr lang="en-US" sz="2400" dirty="0" smtClean="0">
                <a:ea typeface="ＭＳ Ｐゴシック" pitchFamily="34" charset="-128"/>
              </a:rPr>
              <a:t>dentifying new varieties of plants that can be grown from seeds</a:t>
            </a:r>
          </a:p>
          <a:p>
            <a:pPr marL="857250" lvl="1" indent="-457200">
              <a:lnSpc>
                <a:spcPct val="70000"/>
              </a:lnSpc>
              <a:buFont typeface="+mj-lt"/>
              <a:buAutoNum type="alphaLcParenR"/>
              <a:defRPr/>
            </a:pPr>
            <a:r>
              <a:rPr lang="en-US" sz="2400" dirty="0">
                <a:ea typeface="ＭＳ Ｐゴシック" pitchFamily="34" charset="-128"/>
              </a:rPr>
              <a:t>i</a:t>
            </a:r>
            <a:r>
              <a:rPr lang="en-US" sz="2400" dirty="0" smtClean="0">
                <a:ea typeface="ＭＳ Ｐゴシック" pitchFamily="34" charset="-128"/>
              </a:rPr>
              <a:t>dentifying new varieties of plants with particular characteristics*</a:t>
            </a:r>
          </a:p>
          <a:p>
            <a:pPr marL="857250" lvl="1" indent="-457200">
              <a:lnSpc>
                <a:spcPct val="70000"/>
              </a:lnSpc>
              <a:buFont typeface="+mj-lt"/>
              <a:buAutoNum type="alphaLcParenR"/>
              <a:defRPr/>
            </a:pPr>
            <a:r>
              <a:rPr lang="en-US" sz="2400" dirty="0">
                <a:ea typeface="ＭＳ Ｐゴシック" pitchFamily="34" charset="-128"/>
              </a:rPr>
              <a:t>i</a:t>
            </a:r>
            <a:r>
              <a:rPr lang="en-US" sz="2400" dirty="0" smtClean="0">
                <a:ea typeface="ＭＳ Ｐゴシック" pitchFamily="34" charset="-128"/>
              </a:rPr>
              <a:t>dentifying plants that can be easily tested for a DNA fingerprint</a:t>
            </a:r>
          </a:p>
          <a:p>
            <a:pPr marL="857250" lvl="1" indent="-457200">
              <a:lnSpc>
                <a:spcPct val="70000"/>
              </a:lnSpc>
              <a:buFont typeface="+mj-lt"/>
              <a:buAutoNum type="alphaLcParenR"/>
              <a:defRPr/>
            </a:pPr>
            <a:r>
              <a:rPr lang="en-US" sz="2400" dirty="0">
                <a:ea typeface="ＭＳ Ｐゴシック" pitchFamily="34" charset="-128"/>
              </a:rPr>
              <a:t>i</a:t>
            </a:r>
            <a:r>
              <a:rPr lang="en-US" sz="2400" dirty="0" smtClean="0">
                <a:ea typeface="ＭＳ Ｐゴシック" pitchFamily="34" charset="-128"/>
              </a:rPr>
              <a:t>dentifying plants that pass on their characteristics inside their seeds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#3—Part </a:t>
            </a:r>
            <a:r>
              <a:rPr lang="en-US" dirty="0">
                <a:ea typeface="ＭＳ Ｐゴシック" pitchFamily="34" charset="-128"/>
              </a:rPr>
              <a:t>A</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9</a:t>
            </a:fld>
            <a:endParaRPr lang="en-US" dirty="0" smtClean="0">
              <a:latin typeface="Calibri" pitchFamily="34" charset="0"/>
            </a:endParaRPr>
          </a:p>
        </p:txBody>
      </p:sp>
    </p:spTree>
    <p:extLst>
      <p:ext uri="{BB962C8B-B14F-4D97-AF65-F5344CB8AC3E}">
        <p14:creationId xmlns:p14="http://schemas.microsoft.com/office/powerpoint/2010/main" val="1465379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PARCC-Overview-March2011-SHORT</Template>
  <TotalTime>12401</TotalTime>
  <Words>1704</Words>
  <Application>Microsoft Office PowerPoint</Application>
  <PresentationFormat>On-screen Show (4:3)</PresentationFormat>
  <Paragraphs>155</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Custom Design</vt:lpstr>
      <vt:lpstr>Advances in the PARCC  ELA/Literacy Summative Assessment: Grade 9 Sample End-of Year Set</vt:lpstr>
      <vt:lpstr>Grade 9 Sample Items Overview</vt:lpstr>
      <vt:lpstr>Understanding the End-of-Year Assessment</vt:lpstr>
      <vt:lpstr>Texts Worth Reading?</vt:lpstr>
      <vt:lpstr>Sample Item #1—Part A</vt:lpstr>
      <vt:lpstr>Sample Item #1—Part B</vt:lpstr>
      <vt:lpstr>Sample Item #2—Part A</vt:lpstr>
      <vt:lpstr>Sample Item #2—Part B</vt:lpstr>
      <vt:lpstr>Sample Item #3—Part A</vt:lpstr>
      <vt:lpstr>Sample Item #3—Part B</vt:lpstr>
      <vt:lpstr>Sample Item #4</vt:lpstr>
      <vt:lpstr>Sample Item #5</vt:lpstr>
      <vt:lpstr>Sample Item #6—Part A</vt:lpstr>
      <vt:lpstr>Sample Item #6—Part B</vt:lpstr>
      <vt:lpstr>A Strong Foundation:  The Common Core State Standards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PARCC Assessment Design</dc:title>
  <dc:creator>Mike Cohen</dc:creator>
  <cp:lastModifiedBy>aflaherty</cp:lastModifiedBy>
  <cp:revision>889</cp:revision>
  <cp:lastPrinted>2012-08-09T01:11:48Z</cp:lastPrinted>
  <dcterms:created xsi:type="dcterms:W3CDTF">2011-03-23T08:48:34Z</dcterms:created>
  <dcterms:modified xsi:type="dcterms:W3CDTF">2014-09-12T15:47:52Z</dcterms:modified>
</cp:coreProperties>
</file>