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59" r:id="rId4"/>
    <p:sldId id="285" r:id="rId5"/>
    <p:sldId id="295" r:id="rId6"/>
    <p:sldId id="260" r:id="rId7"/>
    <p:sldId id="289" r:id="rId8"/>
    <p:sldId id="261" r:id="rId9"/>
    <p:sldId id="262" r:id="rId10"/>
    <p:sldId id="263" r:id="rId11"/>
    <p:sldId id="264" r:id="rId12"/>
    <p:sldId id="265" r:id="rId13"/>
    <p:sldId id="266" r:id="rId14"/>
    <p:sldId id="267" r:id="rId15"/>
    <p:sldId id="268" r:id="rId16"/>
    <p:sldId id="270" r:id="rId17"/>
    <p:sldId id="284" r:id="rId18"/>
    <p:sldId id="272" r:id="rId19"/>
    <p:sldId id="273" r:id="rId20"/>
    <p:sldId id="274" r:id="rId21"/>
    <p:sldId id="275" r:id="rId22"/>
    <p:sldId id="292" r:id="rId23"/>
    <p:sldId id="296" r:id="rId24"/>
    <p:sldId id="277" r:id="rId25"/>
    <p:sldId id="282" r:id="rId26"/>
    <p:sldId id="279" r:id="rId27"/>
    <p:sldId id="280" r:id="rId28"/>
    <p:sldId id="283" r:id="rId29"/>
    <p:sldId id="297" r:id="rId30"/>
    <p:sldId id="281" r:id="rId31"/>
    <p:sldId id="293" r:id="rId32"/>
    <p:sldId id="294" r:id="rId33"/>
    <p:sldId id="287" r:id="rId34"/>
    <p:sldId id="28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2425" y="4630738"/>
            <a:ext cx="8455025" cy="839787"/>
          </a:xfrm>
          <a:effectLst>
            <a:outerShdw dist="35921" dir="2700000" algn="ctr" rotWithShape="0">
              <a:srgbClr val="FFFFFF"/>
            </a:outerShdw>
          </a:effectLst>
        </p:spPr>
        <p:txBody>
          <a:bodyPr/>
          <a:lstStyle>
            <a:lvl1pPr>
              <a:defRPr sz="4600" b="1">
                <a:solidFill>
                  <a:srgbClr val="000000"/>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9538" y="5468938"/>
            <a:ext cx="6400800" cy="541337"/>
          </a:xfrm>
          <a:effectLst>
            <a:outerShdw dist="17961" dir="2700000" algn="ctr" rotWithShape="0">
              <a:srgbClr val="FFFFFF"/>
            </a:outerShdw>
          </a:effectLst>
        </p:spPr>
        <p:txBody>
          <a:bodyPr/>
          <a:lstStyle>
            <a:lvl1pPr marL="0" indent="0" algn="ctr">
              <a:buFontTx/>
              <a:buNone/>
              <a:defRPr sz="2400">
                <a:solidFill>
                  <a:srgbClr val="FF3300"/>
                </a:solidFill>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effectLst>
            <a:outerShdw dist="17961" dir="2700000" algn="ctr" rotWithShape="0">
              <a:srgbClr val="FFFFFF"/>
            </a:outerShdw>
          </a:effectLst>
        </p:spPr>
        <p:txBody>
          <a:bodyPr/>
          <a:lstStyle>
            <a:lvl1pPr>
              <a:defRPr>
                <a:solidFill>
                  <a:srgbClr val="000000"/>
                </a:solidFill>
              </a:defRPr>
            </a:lvl1pPr>
          </a:lstStyle>
          <a:p>
            <a:fld id="{94DF7C49-940B-41D1-9DC2-BD10D7B11FF6}" type="datetimeFigureOut">
              <a:rPr lang="en-US" smtClean="0"/>
              <a:pPr/>
              <a:t>11/18/2010</a:t>
            </a:fld>
            <a:endParaRPr lang="en-US"/>
          </a:p>
        </p:txBody>
      </p:sp>
      <p:sp>
        <p:nvSpPr>
          <p:cNvPr id="3077" name="Rectangle 5"/>
          <p:cNvSpPr>
            <a:spLocks noGrp="1" noChangeArrowheads="1"/>
          </p:cNvSpPr>
          <p:nvPr>
            <p:ph type="ftr" sz="quarter" idx="3"/>
          </p:nvPr>
        </p:nvSpPr>
        <p:spPr>
          <a:effectLst>
            <a:outerShdw dist="17961" dir="2700000" algn="ctr" rotWithShape="0">
              <a:srgbClr val="FFFFFF"/>
            </a:outerShdw>
          </a:effectLst>
        </p:spPr>
        <p:txBody>
          <a:bodyPr/>
          <a:lstStyle>
            <a:lvl1pPr>
              <a:defRPr>
                <a:solidFill>
                  <a:srgbClr val="000000"/>
                </a:solidFill>
              </a:defRPr>
            </a:lvl1pPr>
          </a:lstStyle>
          <a:p>
            <a:endParaRPr lang="en-US"/>
          </a:p>
        </p:txBody>
      </p:sp>
      <p:sp>
        <p:nvSpPr>
          <p:cNvPr id="3078" name="Rectangle 6"/>
          <p:cNvSpPr>
            <a:spLocks noGrp="1" noChangeArrowheads="1"/>
          </p:cNvSpPr>
          <p:nvPr>
            <p:ph type="sldNum" sz="quarter" idx="4"/>
          </p:nvPr>
        </p:nvSpPr>
        <p:spPr>
          <a:effectLst>
            <a:outerShdw dist="17961" dir="2700000" algn="ctr" rotWithShape="0">
              <a:srgbClr val="FFFFFF"/>
            </a:outerShdw>
          </a:effectLst>
        </p:spPr>
        <p:txBody>
          <a:bodyPr/>
          <a:lstStyle>
            <a:lvl1pPr>
              <a:defRPr>
                <a:solidFill>
                  <a:srgbClr val="000000"/>
                </a:solidFill>
              </a:defRPr>
            </a:lvl1pPr>
          </a:lstStyle>
          <a:p>
            <a:fld id="{45F9F358-B215-43F3-A0B7-8A6E1AB1FD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4DF7C49-940B-41D1-9DC2-BD10D7B11FF6}" type="datetimeFigureOut">
              <a:rPr lang="en-US" smtClean="0"/>
              <a:pPr/>
              <a:t>11/18/2010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F9F358-B215-43F3-A0B7-8A6E1AB1FD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4DF7C49-940B-41D1-9DC2-BD10D7B11FF6}" type="datetimeFigureOut">
              <a:rPr lang="en-US" smtClean="0"/>
              <a:pPr/>
              <a:t>11/18/2010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F9F358-B215-43F3-A0B7-8A6E1AB1FD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4DF7C49-940B-41D1-9DC2-BD10D7B11FF6}" type="datetimeFigureOut">
              <a:rPr lang="en-US" smtClean="0"/>
              <a:pPr/>
              <a:t>11/18/2010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F9F358-B215-43F3-A0B7-8A6E1AB1FD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4DF7C49-940B-41D1-9DC2-BD10D7B11FF6}" type="datetimeFigureOut">
              <a:rPr lang="en-US" smtClean="0"/>
              <a:pPr/>
              <a:t>11/18/2010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F9F358-B215-43F3-A0B7-8A6E1AB1FD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94DF7C49-940B-41D1-9DC2-BD10D7B11FF6}" type="datetimeFigureOut">
              <a:rPr lang="en-US" smtClean="0"/>
              <a:pPr/>
              <a:t>11/18/2010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F9F358-B215-43F3-A0B7-8A6E1AB1FD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4DF7C49-940B-41D1-9DC2-BD10D7B11FF6}" type="datetimeFigureOut">
              <a:rPr lang="en-US" smtClean="0"/>
              <a:pPr/>
              <a:t>11/18/2010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5F9F358-B215-43F3-A0B7-8A6E1AB1FD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4DF7C49-940B-41D1-9DC2-BD10D7B11FF6}" type="datetimeFigureOut">
              <a:rPr lang="en-US" smtClean="0"/>
              <a:pPr/>
              <a:t>11/18/2010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5F9F358-B215-43F3-A0B7-8A6E1AB1FD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4DF7C49-940B-41D1-9DC2-BD10D7B11FF6}" type="datetimeFigureOut">
              <a:rPr lang="en-US" smtClean="0"/>
              <a:pPr/>
              <a:t>11/18/2010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5F9F358-B215-43F3-A0B7-8A6E1AB1FD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4DF7C49-940B-41D1-9DC2-BD10D7B11FF6}" type="datetimeFigureOut">
              <a:rPr lang="en-US" smtClean="0"/>
              <a:pPr/>
              <a:t>11/18/2010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F9F358-B215-43F3-A0B7-8A6E1AB1FD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4DF7C49-940B-41D1-9DC2-BD10D7B11FF6}" type="datetimeFigureOut">
              <a:rPr lang="en-US" smtClean="0"/>
              <a:pPr/>
              <a:t>11/18/2010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F9F358-B215-43F3-A0B7-8A6E1AB1FD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4DF7C49-940B-41D1-9DC2-BD10D7B11FF6}" type="datetimeFigureOut">
              <a:rPr lang="en-US" smtClean="0"/>
              <a:pPr/>
              <a:t>11/18/2010</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5F9F358-B215-43F3-A0B7-8A6E1AB1FD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D:\Concept%20Schools\CS%20Papers\My%20Presentation\Pop%20Culture%20Presentation\(STEREO%20SOUND)%20Woman%20wakes%20up%20to%20find%20intruder%20in%20her%20bed.mp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nanimatealice.com/" TargetMode="External"/><Relationship Id="rId2" Type="http://schemas.openxmlformats.org/officeDocument/2006/relationships/hyperlink" Target="http://inanimatealice.com/episode1/index.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D:\Concept%20Schools\CS%20Papers\My%20Presentation\Pop%20Culture%20Presentation\YEvNS5TzvwM.mp4"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D:\Concept%20Schools\CS%20Papers\My%20Presentation\Pop%20Culture%20Presentation\Jaws%202%20-%20Attack%20on%20the%20Water%20Skier%20Fire%20Aboard.mp4"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D:\Concept%20Schools\CS%20Papers\My%20Presentation\Pop%20Culture%20Presentation\Psycho%20-%20The%20Shower%20Scene%20With%20And%20Without%20Music.mp4"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D:\Concept%20Schools\CS%20Papers\My%20Presentation\Pop%20Culture%20Presentation\Antoine%20Dodson%20Performs%20At%20BET%20Awards%202010%20%20The%20Bed%20Intruder%20Song(3).mp4"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info9_1"/><Relationship Id="rId13" Type="http://schemas.openxmlformats.org/officeDocument/2006/relationships/hyperlink" Target="#write9_1"/><Relationship Id="rId18" Type="http://schemas.openxmlformats.org/officeDocument/2006/relationships/hyperlink" Target="#write9_1"/><Relationship Id="rId3" Type="http://schemas.openxmlformats.org/officeDocument/2006/relationships/hyperlink" Target="#lit9_1"/><Relationship Id="rId7" Type="http://schemas.openxmlformats.org/officeDocument/2006/relationships/hyperlink" Target="#info9_1"/><Relationship Id="rId12" Type="http://schemas.openxmlformats.org/officeDocument/2006/relationships/hyperlink" Target="#info9_1"/><Relationship Id="rId17" Type="http://schemas.openxmlformats.org/officeDocument/2006/relationships/hyperlink" Target="#write9_1"/><Relationship Id="rId2" Type="http://schemas.openxmlformats.org/officeDocument/2006/relationships/hyperlink" Target="#lit9_1"/><Relationship Id="rId16" Type="http://schemas.openxmlformats.org/officeDocument/2006/relationships/hyperlink" Target="#write9_1"/><Relationship Id="rId1" Type="http://schemas.openxmlformats.org/officeDocument/2006/relationships/slideLayout" Target="../slideLayouts/slideLayout2.xml"/><Relationship Id="rId6" Type="http://schemas.openxmlformats.org/officeDocument/2006/relationships/hyperlink" Target="#info9_1"/><Relationship Id="rId11" Type="http://schemas.openxmlformats.org/officeDocument/2006/relationships/hyperlink" Target="#info9_1"/><Relationship Id="rId5" Type="http://schemas.openxmlformats.org/officeDocument/2006/relationships/hyperlink" Target="#info9_1"/><Relationship Id="rId15" Type="http://schemas.openxmlformats.org/officeDocument/2006/relationships/hyperlink" Target="#write9_1"/><Relationship Id="rId10" Type="http://schemas.openxmlformats.org/officeDocument/2006/relationships/hyperlink" Target="#info9_1"/><Relationship Id="rId4" Type="http://schemas.openxmlformats.org/officeDocument/2006/relationships/hyperlink" Target="#lit9_1"/><Relationship Id="rId9" Type="http://schemas.openxmlformats.org/officeDocument/2006/relationships/hyperlink" Target="#info9_1"/><Relationship Id="rId14" Type="http://schemas.openxmlformats.org/officeDocument/2006/relationships/hyperlink" Target="#write9_1"/></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ytime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65775" y="1143000"/>
            <a:ext cx="3730625" cy="3429000"/>
          </a:xfrm>
        </p:spPr>
        <p:txBody>
          <a:bodyPr>
            <a:normAutofit/>
          </a:bodyPr>
          <a:lstStyle/>
          <a:p>
            <a:r>
              <a:rPr lang="en-US" dirty="0" smtClean="0"/>
              <a:t>Bringing Pop Culture into Our Classrooms</a:t>
            </a:r>
            <a:endParaRPr lang="en-US" dirty="0"/>
          </a:p>
        </p:txBody>
      </p:sp>
      <p:sp>
        <p:nvSpPr>
          <p:cNvPr id="3" name="Subtitle 2"/>
          <p:cNvSpPr>
            <a:spLocks noGrp="1"/>
          </p:cNvSpPr>
          <p:nvPr>
            <p:ph type="subTitle" idx="1"/>
          </p:nvPr>
        </p:nvSpPr>
        <p:spPr>
          <a:xfrm>
            <a:off x="1981200" y="4495800"/>
            <a:ext cx="7086600" cy="1295400"/>
          </a:xfrm>
        </p:spPr>
        <p:txBody>
          <a:bodyPr/>
          <a:lstStyle/>
          <a:p>
            <a:pPr algn="r"/>
            <a:r>
              <a:rPr lang="en-US" dirty="0" smtClean="0">
                <a:solidFill>
                  <a:schemeClr val="tx1"/>
                </a:solidFill>
              </a:rPr>
              <a:t>Jon Weldon</a:t>
            </a:r>
          </a:p>
          <a:p>
            <a:pPr algn="r"/>
            <a:r>
              <a:rPr lang="en-US" dirty="0" smtClean="0">
                <a:solidFill>
                  <a:schemeClr val="tx1"/>
                </a:solidFill>
              </a:rPr>
              <a:t>Concept Schools</a:t>
            </a:r>
          </a:p>
          <a:p>
            <a:pPr algn="r"/>
            <a:endParaRPr lang="en-US" dirty="0" smtClean="0">
              <a:solidFill>
                <a:schemeClr val="tx1"/>
              </a:solidFill>
            </a:endParaRPr>
          </a:p>
          <a:p>
            <a:pPr algn="r"/>
            <a:r>
              <a:rPr lang="en-US" dirty="0" smtClean="0">
                <a:solidFill>
                  <a:schemeClr val="tx1"/>
                </a:solidFill>
              </a:rPr>
              <a:t>http://english.conceptschools.net/?page_id=772</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Ways of View Pop Culture</a:t>
            </a:r>
            <a:endParaRPr lang="en-US" dirty="0"/>
          </a:p>
        </p:txBody>
      </p:sp>
      <p:sp>
        <p:nvSpPr>
          <p:cNvPr id="3" name="Content Placeholder 2"/>
          <p:cNvSpPr>
            <a:spLocks noGrp="1"/>
          </p:cNvSpPr>
          <p:nvPr>
            <p:ph idx="1"/>
          </p:nvPr>
        </p:nvSpPr>
        <p:spPr/>
        <p:txBody>
          <a:bodyPr/>
          <a:lstStyle/>
          <a:p>
            <a:pPr lvl="0">
              <a:buNone/>
            </a:pPr>
            <a:r>
              <a:rPr lang="en-US" b="1" dirty="0" smtClean="0"/>
              <a:t>1. Mass Culture</a:t>
            </a:r>
            <a:endParaRPr lang="en-US" b="1" dirty="0" smtClean="0"/>
          </a:p>
          <a:p>
            <a:pPr lvl="1">
              <a:buFont typeface="Arial" pitchFamily="34" charset="0"/>
              <a:buChar char="•"/>
            </a:pPr>
            <a:r>
              <a:rPr lang="en-US" dirty="0" smtClean="0"/>
              <a:t>Assumed </a:t>
            </a:r>
            <a:r>
              <a:rPr lang="en-US" dirty="0"/>
              <a:t>that audience passively accepts the text and meanings intended by producer (writer)</a:t>
            </a:r>
          </a:p>
          <a:p>
            <a:pPr lvl="1">
              <a:buFont typeface="Arial" pitchFamily="34" charset="0"/>
              <a:buChar char="•"/>
            </a:pPr>
            <a:r>
              <a:rPr lang="en-US" dirty="0"/>
              <a:t>Low </a:t>
            </a:r>
            <a:r>
              <a:rPr lang="en-US" dirty="0" smtClean="0"/>
              <a:t>culture</a:t>
            </a:r>
            <a:endParaRPr lang="en-US" dirty="0"/>
          </a:p>
          <a:p>
            <a:pPr lvl="1">
              <a:buFont typeface="Arial" pitchFamily="34" charset="0"/>
              <a:buChar char="•"/>
            </a:pPr>
            <a:r>
              <a:rPr lang="en-US" dirty="0"/>
              <a:t>For </a:t>
            </a:r>
            <a:r>
              <a:rPr lang="en-US" dirty="0" smtClean="0"/>
              <a:t>pleasure</a:t>
            </a:r>
            <a:endParaRPr lang="en-US" dirty="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News Clip – Woman Wakes up to find Intruder in Her Bed</a:t>
            </a:r>
            <a:endParaRPr lang="en-US" dirty="0"/>
          </a:p>
        </p:txBody>
      </p:sp>
      <p:pic>
        <p:nvPicPr>
          <p:cNvPr id="6" name="(STEREO SOUND) Woman wakes up to find intruder in her bed.mp4">
            <a:hlinkClick r:id="" action="ppaction://media"/>
          </p:cNvPr>
          <p:cNvPicPr>
            <a:picLocks noGrp="1" noRot="1" noChangeAspect="1"/>
          </p:cNvPicPr>
          <p:nvPr>
            <p:ph idx="1"/>
            <a:videoFile r:link="rId1"/>
          </p:nvPr>
        </p:nvPicPr>
        <p:blipFill>
          <a:blip r:embed="rId3" cstate="print"/>
          <a:stretch>
            <a:fillRect/>
          </a:stretch>
        </p:blipFill>
        <p:spPr>
          <a:xfrm>
            <a:off x="-1" y="-1"/>
            <a:ext cx="9144001" cy="68580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Folk Culture</a:t>
            </a:r>
            <a:endParaRPr lang="en-US" dirty="0"/>
          </a:p>
        </p:txBody>
      </p:sp>
      <p:sp>
        <p:nvSpPr>
          <p:cNvPr id="3" name="Content Placeholder 2"/>
          <p:cNvSpPr>
            <a:spLocks noGrp="1"/>
          </p:cNvSpPr>
          <p:nvPr>
            <p:ph idx="1"/>
          </p:nvPr>
        </p:nvSpPr>
        <p:spPr/>
        <p:txBody>
          <a:bodyPr/>
          <a:lstStyle/>
          <a:p>
            <a:pPr lvl="0"/>
            <a:r>
              <a:rPr lang="en-US" dirty="0"/>
              <a:t>Texts have no inherently produced meaning</a:t>
            </a:r>
          </a:p>
          <a:p>
            <a:r>
              <a:rPr lang="en-US" dirty="0"/>
              <a:t>Important part of people’s lives</a:t>
            </a:r>
          </a:p>
          <a:p>
            <a:r>
              <a:rPr lang="en-US" dirty="0"/>
              <a:t>Focus on how the audience (not producer) uses the </a:t>
            </a:r>
            <a:r>
              <a:rPr lang="en-US" dirty="0" smtClean="0"/>
              <a:t>text</a:t>
            </a:r>
          </a:p>
          <a:p>
            <a:r>
              <a:rPr lang="en-US" dirty="0" smtClean="0"/>
              <a:t>Examples: jeans, </a:t>
            </a:r>
            <a:r>
              <a:rPr lang="en-US" dirty="0" err="1" smtClean="0"/>
              <a:t>cellphones</a:t>
            </a:r>
            <a:r>
              <a:rPr lang="en-US" dirty="0" smtClean="0"/>
              <a:t>, </a:t>
            </a:r>
            <a:r>
              <a:rPr lang="en-US" dirty="0" smtClean="0"/>
              <a:t>birth of </a:t>
            </a:r>
            <a:r>
              <a:rPr lang="en-US" dirty="0" err="1" smtClean="0"/>
              <a:t>hiphop</a:t>
            </a:r>
            <a:endParaRPr lang="en-US" dirty="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Everyday Culture</a:t>
            </a:r>
            <a:endParaRPr lang="en-US" dirty="0"/>
          </a:p>
        </p:txBody>
      </p:sp>
      <p:sp>
        <p:nvSpPr>
          <p:cNvPr id="3" name="Content Placeholder 2"/>
          <p:cNvSpPr>
            <a:spLocks noGrp="1"/>
          </p:cNvSpPr>
          <p:nvPr>
            <p:ph idx="1"/>
          </p:nvPr>
        </p:nvSpPr>
        <p:spPr/>
        <p:txBody>
          <a:bodyPr/>
          <a:lstStyle/>
          <a:p>
            <a:r>
              <a:rPr lang="en-US" dirty="0"/>
              <a:t>Assumed that both producers (writer) and audiences (reader) have the power to create meaning</a:t>
            </a:r>
          </a:p>
          <a:p>
            <a:r>
              <a:rPr lang="en-US" dirty="0"/>
              <a:t>Important part of people’s lives, for learning identities and beliefs</a:t>
            </a:r>
          </a:p>
          <a:p>
            <a:r>
              <a:rPr lang="en-US" dirty="0"/>
              <a:t>Focus on both producer’s intended meaning and audience’s created </a:t>
            </a:r>
            <a:r>
              <a:rPr lang="en-US" dirty="0" smtClean="0"/>
              <a:t>meaning</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Shepard</a:t>
            </a:r>
            <a:r>
              <a:rPr lang="en-US" dirty="0" smtClean="0"/>
              <a:t> </a:t>
            </a:r>
            <a:r>
              <a:rPr lang="en-US" dirty="0" err="1" smtClean="0"/>
              <a:t>Fairey</a:t>
            </a:r>
            <a:endParaRPr lang="en-US" dirty="0"/>
          </a:p>
        </p:txBody>
      </p:sp>
      <p:pic>
        <p:nvPicPr>
          <p:cNvPr id="18433" name="Picture 1"/>
          <p:cNvPicPr>
            <a:picLocks noGrp="1" noChangeAspect="1" noChangeArrowheads="1"/>
          </p:cNvPicPr>
          <p:nvPr>
            <p:ph idx="1"/>
          </p:nvPr>
        </p:nvPicPr>
        <p:blipFill>
          <a:blip r:embed="rId2" cstate="print"/>
          <a:srcRect/>
          <a:stretch>
            <a:fillRect/>
          </a:stretch>
        </p:blipFill>
        <p:spPr bwMode="auto">
          <a:xfrm>
            <a:off x="457200" y="2133600"/>
            <a:ext cx="2286000" cy="3588637"/>
          </a:xfrm>
          <a:prstGeom prst="rect">
            <a:avLst/>
          </a:prstGeom>
          <a:noFill/>
          <a:ln w="9525">
            <a:noFill/>
            <a:miter lim="800000"/>
            <a:headEnd/>
            <a:tailEnd/>
          </a:ln>
        </p:spPr>
      </p:pic>
      <p:pic>
        <p:nvPicPr>
          <p:cNvPr id="18434" name="Picture 2"/>
          <p:cNvPicPr>
            <a:picLocks noChangeAspect="1" noChangeArrowheads="1"/>
          </p:cNvPicPr>
          <p:nvPr/>
        </p:nvPicPr>
        <p:blipFill>
          <a:blip r:embed="rId3" cstate="print"/>
          <a:srcRect/>
          <a:stretch>
            <a:fillRect/>
          </a:stretch>
        </p:blipFill>
        <p:spPr bwMode="auto">
          <a:xfrm>
            <a:off x="6303542" y="2209800"/>
            <a:ext cx="2383258" cy="3581399"/>
          </a:xfrm>
          <a:prstGeom prst="rect">
            <a:avLst/>
          </a:prstGeom>
          <a:noFill/>
          <a:ln w="9525">
            <a:noFill/>
            <a:miter lim="800000"/>
            <a:headEnd/>
            <a:tailEnd/>
          </a:ln>
        </p:spPr>
      </p:pic>
      <p:pic>
        <p:nvPicPr>
          <p:cNvPr id="18436" name="Picture 4"/>
          <p:cNvPicPr>
            <a:picLocks noChangeAspect="1" noChangeArrowheads="1"/>
          </p:cNvPicPr>
          <p:nvPr/>
        </p:nvPicPr>
        <p:blipFill>
          <a:blip r:embed="rId4" cstate="print"/>
          <a:srcRect/>
          <a:stretch>
            <a:fillRect/>
          </a:stretch>
        </p:blipFill>
        <p:spPr bwMode="auto">
          <a:xfrm>
            <a:off x="3200401" y="2633663"/>
            <a:ext cx="2514599" cy="2514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Ways of Viewing Pop Culture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Mass Culture</a:t>
            </a:r>
          </a:p>
          <a:p>
            <a:pPr marL="514350" indent="-514350">
              <a:buAutoNum type="arabicPeriod"/>
            </a:pPr>
            <a:r>
              <a:rPr lang="en-US" dirty="0" smtClean="0"/>
              <a:t>Folk Culture</a:t>
            </a:r>
          </a:p>
          <a:p>
            <a:pPr marL="514350" indent="-514350">
              <a:buAutoNum type="arabicPeriod"/>
            </a:pPr>
            <a:r>
              <a:rPr lang="en-US" dirty="0" smtClean="0"/>
              <a:t>Everyday Culture</a:t>
            </a:r>
          </a:p>
          <a:p>
            <a:pPr marL="914400" lvl="1" indent="-514350"/>
            <a:r>
              <a:rPr lang="en-US" dirty="0"/>
              <a:t>A</a:t>
            </a:r>
            <a:r>
              <a:rPr lang="en-US" dirty="0" smtClean="0"/>
              <a:t>llows </a:t>
            </a:r>
            <a:r>
              <a:rPr lang="en-US" dirty="0"/>
              <a:t>the most potential as meanings are constantly creating according to social and cultural </a:t>
            </a:r>
            <a:r>
              <a:rPr lang="en-US" dirty="0" smtClean="0"/>
              <a:t>contexts</a:t>
            </a:r>
          </a:p>
          <a:p>
            <a:pPr marL="914400" lvl="1" indent="-514350"/>
            <a:r>
              <a:rPr lang="en-US" dirty="0" smtClean="0"/>
              <a:t>Multimodal in nature</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mph" presetSubtype="0" repeatCount="indefinite" fill="hold" nodeType="clickEffect">
                                  <p:stCondLst>
                                    <p:cond delay="0"/>
                                  </p:stCondLst>
                                  <p:endCondLst>
                                    <p:cond evt="onNext" delay="0">
                                      <p:tgtEl>
                                        <p:sldTgt/>
                                      </p:tgtEl>
                                    </p:cond>
                                  </p:endCondLst>
                                  <p:childTnLst>
                                    <p:animClr clrSpc="rgb">
                                      <p:cBhvr override="childStyle">
                                        <p:cTn id="6" dur="950" fill="hold">
                                          <p:stCondLst>
                                            <p:cond delay="50"/>
                                          </p:stCondLst>
                                        </p:cTn>
                                        <p:tgtEl>
                                          <p:spTgt spid="3">
                                            <p:txEl>
                                              <p:pRg st="2" end="2"/>
                                            </p:txEl>
                                          </p:spTgt>
                                        </p:tgtEl>
                                        <p:attrNameLst>
                                          <p:attrName>style.color</p:attrName>
                                        </p:attrNameLst>
                                      </p:cBhvr>
                                      <p:to>
                                        <a:srgbClr val="EE0415"/>
                                      </p:to>
                                    </p:animClr>
                                    <p:animClr clrSpc="rgb">
                                      <p:cBhvr>
                                        <p:cTn id="7" dur="950" fill="hold">
                                          <p:stCondLst>
                                            <p:cond delay="50"/>
                                          </p:stCondLst>
                                        </p:cTn>
                                        <p:tgtEl>
                                          <p:spTgt spid="3">
                                            <p:txEl>
                                              <p:pRg st="2" end="2"/>
                                            </p:txEl>
                                          </p:spTgt>
                                        </p:tgtEl>
                                        <p:attrNameLst>
                                          <p:attrName>fillColor</p:attrName>
                                        </p:attrNameLst>
                                      </p:cBhvr>
                                      <p:to>
                                        <a:srgbClr val="EE0415"/>
                                      </p:to>
                                    </p:animClr>
                                    <p:set>
                                      <p:cBhvr>
                                        <p:cTn id="8" dur="950" fill="hold">
                                          <p:stCondLst>
                                            <p:cond delay="50"/>
                                          </p:stCondLst>
                                        </p:cTn>
                                        <p:tgtEl>
                                          <p:spTgt spid="3">
                                            <p:txEl>
                                              <p:pRg st="2" end="2"/>
                                            </p:txEl>
                                          </p:spTgt>
                                        </p:tgtEl>
                                        <p:attrNameLst>
                                          <p:attrName>fill.type</p:attrName>
                                        </p:attrNameLst>
                                      </p:cBhvr>
                                      <p:to>
                                        <p:strVal val="solid"/>
                                      </p:to>
                                    </p:set>
                                    <p:set>
                                      <p:cBhvr>
                                        <p:cTn id="9" dur="950" fill="hold">
                                          <p:stCondLst>
                                            <p:cond delay="50"/>
                                          </p:stCondLst>
                                        </p:cTn>
                                        <p:tgtEl>
                                          <p:spTgt spid="3">
                                            <p:txEl>
                                              <p:pRg st="2" end="2"/>
                                            </p:txEl>
                                          </p:spTgt>
                                        </p:tgtEl>
                                        <p:attrNameLst>
                                          <p:attrName>fill.on</p:attrName>
                                        </p:attrNameLst>
                                      </p:cBhvr>
                                      <p:to>
                                        <p:strVal val="true"/>
                                      </p:to>
                                    </p:set>
                                    <p:animScale>
                                      <p:cBhvr>
                                        <p:cTn id="10" dur="100" fill="hold">
                                          <p:stCondLst>
                                            <p:cond delay="0"/>
                                          </p:stCondLst>
                                        </p:cTn>
                                        <p:tgtEl>
                                          <p:spTgt spid="3">
                                            <p:txEl>
                                              <p:pRg st="2" end="2"/>
                                            </p:txEl>
                                          </p:spTgt>
                                        </p:tgtEl>
                                      </p:cBhvr>
                                      <p:from x="100000" y="100000"/>
                                      <p:to x="100000" y="5000"/>
                                    </p:animScale>
                                    <p:animScale>
                                      <p:cBhvr>
                                        <p:cTn id="11" dur="100" fill="hold">
                                          <p:stCondLst>
                                            <p:cond delay="100"/>
                                          </p:stCondLst>
                                        </p:cTn>
                                        <p:tgtEl>
                                          <p:spTgt spid="3">
                                            <p:txEl>
                                              <p:pRg st="2" end="2"/>
                                            </p:txEl>
                                          </p:spTgt>
                                        </p:tgtEl>
                                      </p:cBhvr>
                                      <p:from x="100000" y="5000"/>
                                      <p:to x="120000" y="150000"/>
                                    </p:animScale>
                                    <p:animScale>
                                      <p:cBhvr>
                                        <p:cTn id="12" dur="300" fill="hold">
                                          <p:stCondLst>
                                            <p:cond delay="700"/>
                                          </p:stCondLst>
                                        </p:cTn>
                                        <p:tgtEl>
                                          <p:spTgt spid="3">
                                            <p:txEl>
                                              <p:pRg st="2" end="2"/>
                                            </p:txEl>
                                          </p:spTgt>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a:t>
            </a:r>
            <a:endParaRPr lang="en-US" dirty="0"/>
          </a:p>
        </p:txBody>
      </p:sp>
      <p:sp>
        <p:nvSpPr>
          <p:cNvPr id="3" name="Content Placeholder 2"/>
          <p:cNvSpPr>
            <a:spLocks noGrp="1"/>
          </p:cNvSpPr>
          <p:nvPr>
            <p:ph idx="1"/>
          </p:nvPr>
        </p:nvSpPr>
        <p:spPr/>
        <p:txBody>
          <a:bodyPr/>
          <a:lstStyle/>
          <a:p>
            <a:r>
              <a:rPr lang="en-US" sz="2800" dirty="0" smtClean="0"/>
              <a:t>So much of pop culture is multimodal</a:t>
            </a:r>
          </a:p>
          <a:p>
            <a:r>
              <a:rPr lang="en-US" sz="2800" dirty="0" smtClean="0"/>
              <a:t>Ron Clarke Academy’s “Vote However You Like”</a:t>
            </a:r>
          </a:p>
          <a:p>
            <a:r>
              <a:rPr lang="en-US" sz="2800" dirty="0" smtClean="0"/>
              <a:t>Not just the text on a page</a:t>
            </a:r>
          </a:p>
          <a:p>
            <a:r>
              <a:rPr lang="en-US" sz="2800" dirty="0" smtClean="0"/>
              <a:t>This then gets into what we mean by “new </a:t>
            </a:r>
            <a:r>
              <a:rPr lang="en-US" sz="2800" dirty="0" err="1" smtClean="0"/>
              <a:t>literacies</a:t>
            </a:r>
            <a:r>
              <a:rPr lang="en-US" sz="2800" dirty="0" smtClean="0"/>
              <a:t>”</a:t>
            </a:r>
          </a:p>
          <a:p>
            <a:r>
              <a:rPr lang="en-US" sz="2800" dirty="0" smtClean="0"/>
              <a:t>Anything can be multimodal now with videos and software so easy and prevalent</a:t>
            </a:r>
          </a:p>
          <a:p>
            <a:r>
              <a:rPr lang="en-US" sz="2800" dirty="0" err="1" smtClean="0"/>
              <a:t>performative</a:t>
            </a:r>
            <a:r>
              <a:rPr lang="en-US" sz="2800" dirty="0" smtClean="0"/>
              <a:t> and visual modes play a larger role in creating meaning</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Inanimate Alice</a:t>
            </a:r>
            <a:endParaRPr lang="en-US"/>
          </a:p>
        </p:txBody>
      </p:sp>
      <p:sp>
        <p:nvSpPr>
          <p:cNvPr id="3" name="Content Placeholder 2"/>
          <p:cNvSpPr>
            <a:spLocks noGrp="1"/>
          </p:cNvSpPr>
          <p:nvPr>
            <p:ph idx="1"/>
          </p:nvPr>
        </p:nvSpPr>
        <p:spPr/>
        <p:txBody>
          <a:bodyPr/>
          <a:lstStyle/>
          <a:p>
            <a:r>
              <a:rPr lang="en-US" dirty="0" smtClean="0">
                <a:hlinkClick r:id="rId2"/>
              </a:rPr>
              <a:t>http://inanimatealice.com/episode1/index.html</a:t>
            </a:r>
            <a:endParaRPr lang="en-US" dirty="0" smtClean="0"/>
          </a:p>
          <a:p>
            <a:r>
              <a:rPr lang="en-US" dirty="0" smtClean="0"/>
              <a:t>Lots of resources at the site: </a:t>
            </a:r>
            <a:r>
              <a:rPr lang="en-US" dirty="0" smtClean="0">
                <a:hlinkClick r:id="rId3"/>
              </a:rPr>
              <a:t>www.inanimatealice.com</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Multimodal Texts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Distributes </a:t>
            </a:r>
            <a:r>
              <a:rPr lang="en-US" dirty="0"/>
              <a:t>meaning across linguistic, visual, aural, and </a:t>
            </a:r>
            <a:r>
              <a:rPr lang="en-US" dirty="0" err="1"/>
              <a:t>performative</a:t>
            </a:r>
            <a:r>
              <a:rPr lang="en-US" dirty="0"/>
              <a:t> modes at the same time</a:t>
            </a:r>
          </a:p>
          <a:p>
            <a:pPr lvl="0"/>
            <a:r>
              <a:rPr lang="en-US" dirty="0" smtClean="0"/>
              <a:t>touches </a:t>
            </a:r>
            <a:r>
              <a:rPr lang="en-US" dirty="0"/>
              <a:t>on our multiple ways of learning – Gardner’s multiple </a:t>
            </a:r>
            <a:r>
              <a:rPr lang="en-US" dirty="0" smtClean="0"/>
              <a:t>intelligences and learning styles</a:t>
            </a:r>
            <a:endParaRPr lang="en-US" dirty="0"/>
          </a:p>
          <a:p>
            <a:pPr lvl="0"/>
            <a:r>
              <a:rPr lang="en-US" b="1" dirty="0"/>
              <a:t>empowers students by allowing them chances to comprehend texts based on their own experiences</a:t>
            </a:r>
            <a:endParaRPr lang="en-US" dirty="0"/>
          </a:p>
          <a:p>
            <a:r>
              <a:rPr lang="en-US" dirty="0"/>
              <a:t>NOT about catering to a shortened attention span or lowering our standards</a:t>
            </a:r>
          </a:p>
          <a:p>
            <a:pPr lvl="0"/>
            <a:r>
              <a:rPr lang="en-US" b="1" dirty="0" err="1"/>
              <a:t>Intertextuality</a:t>
            </a:r>
            <a:r>
              <a:rPr lang="en-US" dirty="0"/>
              <a:t> – focuses students’ attention on how texts work off or inform each other</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t>   Very </a:t>
            </a:r>
            <a:r>
              <a:rPr lang="en-US" b="1" dirty="0"/>
              <a:t>important for instruction to give students opportunities to negotiate a producer’s (writer’s) assigned meaning with one that is personally acceptable to them</a:t>
            </a:r>
            <a:endParaRPr lang="en-US" dirty="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Bed Intruder</a:t>
            </a:r>
            <a:endParaRPr lang="en-US" dirty="0"/>
          </a:p>
        </p:txBody>
      </p:sp>
      <p:pic>
        <p:nvPicPr>
          <p:cNvPr id="6" name="YEvNS5TzvwM.mp4">
            <a:hlinkClick r:id="" action="ppaction://media"/>
          </p:cNvPr>
          <p:cNvPicPr>
            <a:picLocks noGrp="1" noRot="1" noChangeAspect="1"/>
          </p:cNvPicPr>
          <p:nvPr>
            <p:ph idx="1"/>
            <a:videoFile r:link="rId1"/>
          </p:nvPr>
        </p:nvPicPr>
        <p:blipFill>
          <a:blip r:embed="rId3" cstate="print"/>
          <a:stretch>
            <a:fillRect/>
          </a:stretch>
        </p:blipFill>
        <p:spPr>
          <a:xfrm>
            <a:off x="-1" y="-1"/>
            <a:ext cx="9144001" cy="68580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sz="3600" dirty="0" smtClean="0"/>
          </a:p>
          <a:p>
            <a:pPr algn="ctr">
              <a:buNone/>
            </a:pPr>
            <a:endParaRPr lang="en-US" sz="3600" dirty="0"/>
          </a:p>
          <a:p>
            <a:pPr algn="ctr">
              <a:buNone/>
            </a:pPr>
            <a:r>
              <a:rPr lang="en-US" sz="3600" dirty="0" smtClean="0"/>
              <a:t>4 Primary Ways of Integrating Pop Culture into Your Classroom</a:t>
            </a:r>
            <a:endParaRPr 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Connections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Connect “irrelevant” content to students’ personal lives</a:t>
            </a:r>
            <a:endParaRPr lang="en-US" dirty="0"/>
          </a:p>
          <a:p>
            <a:r>
              <a:rPr lang="en-US" dirty="0" smtClean="0"/>
              <a:t>For example: “Mysterious Worlds” Unit in 6</a:t>
            </a:r>
            <a:r>
              <a:rPr lang="en-US" baseline="30000" dirty="0" smtClean="0"/>
              <a:t>th</a:t>
            </a:r>
            <a:r>
              <a:rPr lang="en-US" dirty="0" smtClean="0"/>
              <a:t> grade includes scary movie soundtracks:</a:t>
            </a:r>
          </a:p>
          <a:p>
            <a:pPr marL="971550" lvl="1" indent="-514350">
              <a:buFont typeface="+mj-lt"/>
              <a:buAutoNum type="arabicPeriod"/>
            </a:pPr>
            <a:r>
              <a:rPr lang="en-US" dirty="0" smtClean="0"/>
              <a:t>Show clips of some scary movies. Discuss how the music affects your viewing of the scene</a:t>
            </a:r>
          </a:p>
          <a:p>
            <a:pPr marL="971550" lvl="1" indent="-514350">
              <a:buFont typeface="+mj-lt"/>
              <a:buAutoNum type="arabicPeriod"/>
            </a:pPr>
            <a:r>
              <a:rPr lang="en-US" dirty="0" smtClean="0"/>
              <a:t>Draw attention to plot development</a:t>
            </a:r>
          </a:p>
          <a:p>
            <a:pPr marL="971550" lvl="1" indent="-514350">
              <a:buFont typeface="+mj-lt"/>
              <a:buAutoNum type="arabicPeriod"/>
            </a:pPr>
            <a:r>
              <a:rPr lang="en-US" dirty="0" smtClean="0"/>
              <a:t>Create a scary soundtrack to parts of </a:t>
            </a:r>
            <a:r>
              <a:rPr lang="en-US" i="1" dirty="0" smtClean="0"/>
              <a:t>A Wrinkle in Time</a:t>
            </a:r>
            <a:r>
              <a:rPr lang="en-US" dirty="0" smtClean="0"/>
              <a:t> or other novel your class is reading</a:t>
            </a:r>
            <a:endParaRPr lang="en-US" i="1" dirty="0" smtClean="0"/>
          </a:p>
          <a:p>
            <a:pPr marL="971550" lvl="1" indent="-514350">
              <a:buFont typeface="+mj-lt"/>
              <a:buAutoNum type="arabicPeriod"/>
            </a:pPr>
            <a:r>
              <a:rPr lang="en-US" dirty="0" smtClean="0"/>
              <a:t>Then do the Sound Movie activity on page 44.</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Jaws – the skier scene</a:t>
            </a:r>
            <a:endParaRPr lang="en-US" dirty="0"/>
          </a:p>
        </p:txBody>
      </p:sp>
      <p:pic>
        <p:nvPicPr>
          <p:cNvPr id="6" name="Jaws 2 - Attack on the Water Skier Fire Aboard.mp4">
            <a:hlinkClick r:id="" action="ppaction://media"/>
          </p:cNvPr>
          <p:cNvPicPr>
            <a:picLocks noGrp="1" noRot="1" noChangeAspect="1"/>
          </p:cNvPicPr>
          <p:nvPr>
            <p:ph idx="1"/>
            <a:videoFile r:link="rId1"/>
          </p:nvPr>
        </p:nvPicPr>
        <p:blipFill>
          <a:blip r:embed="rId3" cstate="print"/>
          <a:stretch>
            <a:fillRect/>
          </a:stretch>
        </p:blipFill>
        <p:spPr>
          <a:xfrm>
            <a:off x="-1" y="-1"/>
            <a:ext cx="9144001" cy="68580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 – the shower scene</a:t>
            </a:r>
            <a:endParaRPr lang="en-US" dirty="0"/>
          </a:p>
        </p:txBody>
      </p:sp>
      <p:pic>
        <p:nvPicPr>
          <p:cNvPr id="6" name="Psycho - The Shower Scene With And Without Music.mp4">
            <a:hlinkClick r:id="" action="ppaction://media"/>
          </p:cNvPr>
          <p:cNvPicPr>
            <a:picLocks noGrp="1" noRot="1" noChangeAspect="1"/>
          </p:cNvPicPr>
          <p:nvPr>
            <p:ph idx="1"/>
            <a:videoFile r:link="rId1"/>
          </p:nvPr>
        </p:nvPicPr>
        <p:blipFill>
          <a:blip r:embed="rId3" cstate="print"/>
          <a:stretch>
            <a:fillRect/>
          </a:stretch>
        </p:blipFill>
        <p:spPr>
          <a:xfrm>
            <a:off x="-1" y="-1"/>
            <a:ext cx="9144001" cy="68580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Cultural Capital (Allegiances)</a:t>
            </a:r>
            <a:endParaRPr lang="en-US" dirty="0"/>
          </a:p>
        </p:txBody>
      </p:sp>
      <p:sp>
        <p:nvSpPr>
          <p:cNvPr id="3" name="Content Placeholder 2"/>
          <p:cNvSpPr>
            <a:spLocks noGrp="1"/>
          </p:cNvSpPr>
          <p:nvPr>
            <p:ph idx="1"/>
          </p:nvPr>
        </p:nvSpPr>
        <p:spPr/>
        <p:txBody>
          <a:bodyPr>
            <a:normAutofit lnSpcReduction="10000"/>
          </a:bodyPr>
          <a:lstStyle/>
          <a:p>
            <a:r>
              <a:rPr lang="en-US" dirty="0" smtClean="0"/>
              <a:t>Recognizes the value of a cultural experience</a:t>
            </a:r>
          </a:p>
          <a:p>
            <a:r>
              <a:rPr lang="en-US" dirty="0" smtClean="0"/>
              <a:t>Values the power of knowledge about particular popular texts within different groups</a:t>
            </a:r>
          </a:p>
          <a:p>
            <a:r>
              <a:rPr lang="en-US" dirty="0" smtClean="0"/>
              <a:t>Encourage students to bring texts that are normally ignored</a:t>
            </a:r>
          </a:p>
          <a:p>
            <a:r>
              <a:rPr lang="en-US" dirty="0" smtClean="0"/>
              <a:t>For example: Using blogs and social networks for discussion (</a:t>
            </a:r>
            <a:r>
              <a:rPr lang="en-US" dirty="0" err="1" smtClean="0"/>
              <a:t>Nings</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Create a Soundtrack</a:t>
            </a:r>
            <a:endParaRPr lang="en-US" dirty="0"/>
          </a:p>
        </p:txBody>
      </p:sp>
      <p:sp>
        <p:nvSpPr>
          <p:cNvPr id="3" name="Content Placeholder 2"/>
          <p:cNvSpPr>
            <a:spLocks noGrp="1"/>
          </p:cNvSpPr>
          <p:nvPr>
            <p:ph idx="1"/>
          </p:nvPr>
        </p:nvSpPr>
        <p:spPr/>
        <p:txBody>
          <a:bodyPr/>
          <a:lstStyle/>
          <a:p>
            <a:r>
              <a:rPr lang="en-US" dirty="0" smtClean="0"/>
              <a:t>Credit to Ms. Jack at HSA Denison Middle</a:t>
            </a:r>
          </a:p>
          <a:p>
            <a:r>
              <a:rPr lang="en-US" dirty="0" smtClean="0"/>
              <a:t>Album Cover, list of songs and lyrics</a:t>
            </a:r>
          </a:p>
          <a:p>
            <a:r>
              <a:rPr lang="en-US" dirty="0" smtClean="0"/>
              <a:t>Also an example of this in the curriculum guide on page 48 – The Album Cover Project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Critical Awareness</a:t>
            </a:r>
            <a:endParaRPr lang="en-US" dirty="0"/>
          </a:p>
        </p:txBody>
      </p:sp>
      <p:sp>
        <p:nvSpPr>
          <p:cNvPr id="3" name="Content Placeholder 2"/>
          <p:cNvSpPr>
            <a:spLocks noGrp="1"/>
          </p:cNvSpPr>
          <p:nvPr>
            <p:ph idx="1"/>
          </p:nvPr>
        </p:nvSpPr>
        <p:spPr>
          <a:xfrm>
            <a:off x="457200" y="1600200"/>
            <a:ext cx="8382000" cy="4525963"/>
          </a:xfrm>
        </p:spPr>
        <p:txBody>
          <a:bodyPr>
            <a:normAutofit fontScale="92500" lnSpcReduction="20000"/>
          </a:bodyPr>
          <a:lstStyle/>
          <a:p>
            <a:r>
              <a:rPr lang="en-US" dirty="0" smtClean="0"/>
              <a:t>Should naturally be a part of the curriculum to develop critical awareness</a:t>
            </a:r>
          </a:p>
          <a:p>
            <a:r>
              <a:rPr lang="en-US" dirty="0" smtClean="0"/>
              <a:t>Deepens students understanding of self and others</a:t>
            </a:r>
          </a:p>
          <a:p>
            <a:r>
              <a:rPr lang="en-US" dirty="0" smtClean="0"/>
              <a:t>Questions how texts are produced and consumed:</a:t>
            </a:r>
          </a:p>
          <a:p>
            <a:pPr lvl="1"/>
            <a:r>
              <a:rPr lang="en-US" dirty="0" smtClean="0"/>
              <a:t>What is represented in the text?</a:t>
            </a:r>
          </a:p>
          <a:p>
            <a:pPr lvl="1"/>
            <a:r>
              <a:rPr lang="en-US" dirty="0" smtClean="0"/>
              <a:t>Who is the intended audience?</a:t>
            </a:r>
          </a:p>
          <a:p>
            <a:pPr lvl="1"/>
            <a:r>
              <a:rPr lang="en-US" dirty="0" smtClean="0"/>
              <a:t>Why do audiences like this text?</a:t>
            </a:r>
          </a:p>
          <a:p>
            <a:pPr lvl="1"/>
            <a:r>
              <a:rPr lang="en-US" dirty="0" smtClean="0"/>
              <a:t>Who benefits from using this text?</a:t>
            </a:r>
          </a:p>
          <a:p>
            <a:pPr lvl="1"/>
            <a:r>
              <a:rPr lang="en-US" dirty="0" smtClean="0"/>
              <a:t>Who is left out or silenced in this text?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Movies and Films</a:t>
            </a:r>
            <a:endParaRPr lang="en-US" dirty="0"/>
          </a:p>
        </p:txBody>
      </p:sp>
      <p:sp>
        <p:nvSpPr>
          <p:cNvPr id="3" name="Content Placeholder 2"/>
          <p:cNvSpPr>
            <a:spLocks noGrp="1"/>
          </p:cNvSpPr>
          <p:nvPr>
            <p:ph idx="1"/>
          </p:nvPr>
        </p:nvSpPr>
        <p:spPr/>
        <p:txBody>
          <a:bodyPr/>
          <a:lstStyle/>
          <a:p>
            <a:r>
              <a:rPr lang="en-US" dirty="0" smtClean="0"/>
              <a:t>Ms. Carter’s lesson</a:t>
            </a:r>
          </a:p>
          <a:p>
            <a:r>
              <a:rPr lang="en-US" dirty="0" smtClean="0"/>
              <a:t>Should never show a movie for a whole class period</a:t>
            </a:r>
          </a:p>
          <a:p>
            <a:r>
              <a:rPr lang="en-US" dirty="0" smtClean="0"/>
              <a:t>Better to choose a clip or two and just show that</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Hiphop</a:t>
            </a:r>
            <a:r>
              <a:rPr lang="en-US" dirty="0" smtClean="0"/>
              <a:t> Poetry Unit</a:t>
            </a:r>
            <a:endParaRPr lang="en-US" dirty="0"/>
          </a:p>
        </p:txBody>
      </p:sp>
      <p:sp>
        <p:nvSpPr>
          <p:cNvPr id="3" name="Content Placeholder 2"/>
          <p:cNvSpPr>
            <a:spLocks noGrp="1"/>
          </p:cNvSpPr>
          <p:nvPr>
            <p:ph idx="1"/>
          </p:nvPr>
        </p:nvSpPr>
        <p:spPr/>
        <p:txBody>
          <a:bodyPr/>
          <a:lstStyle/>
          <a:p>
            <a:r>
              <a:rPr lang="en-US" dirty="0" smtClean="0"/>
              <a:t>Combines first 3 models:</a:t>
            </a:r>
          </a:p>
          <a:p>
            <a:pPr lvl="1"/>
            <a:r>
              <a:rPr lang="en-US" dirty="0" smtClean="0"/>
              <a:t>Connections</a:t>
            </a:r>
          </a:p>
          <a:p>
            <a:pPr lvl="1"/>
            <a:r>
              <a:rPr lang="en-US" dirty="0" smtClean="0"/>
              <a:t>Cultural Capital</a:t>
            </a:r>
          </a:p>
          <a:p>
            <a:pPr lvl="1"/>
            <a:r>
              <a:rPr lang="en-US" dirty="0" smtClean="0"/>
              <a:t>Critical Awareness</a:t>
            </a:r>
          </a:p>
          <a:p>
            <a:pPr lvl="1">
              <a:buNone/>
            </a:pPr>
            <a:endParaRPr lang="en-US" dirty="0" smtClean="0"/>
          </a:p>
          <a:p>
            <a:pPr marL="971550" lvl="1" indent="-514350">
              <a:buAutoNum type="arabicPeriod"/>
            </a:pPr>
            <a:r>
              <a:rPr lang="en-US" dirty="0" smtClean="0"/>
              <a:t>Connect to the canon</a:t>
            </a:r>
          </a:p>
          <a:p>
            <a:pPr marL="971550" lvl="1" indent="-514350">
              <a:buAutoNum type="arabicPeriod"/>
            </a:pPr>
            <a:r>
              <a:rPr lang="en-US" dirty="0" smtClean="0"/>
              <a:t>Compare to other poems</a:t>
            </a:r>
          </a:p>
          <a:p>
            <a:pPr marL="971550" lvl="1" indent="-514350">
              <a:buAutoNum type="arabicPeriod"/>
            </a:pPr>
            <a:r>
              <a:rPr lang="en-US" dirty="0" smtClean="0"/>
              <a:t>Students create their own poems/rhymes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word about </a:t>
            </a:r>
            <a:r>
              <a:rPr lang="en-US" dirty="0" err="1" smtClean="0"/>
              <a:t>hiphop</a:t>
            </a:r>
            <a:r>
              <a:rPr lang="en-US" dirty="0" smtClean="0"/>
              <a:t>/rap</a:t>
            </a:r>
            <a:endParaRPr lang="en-US" dirty="0"/>
          </a:p>
        </p:txBody>
      </p:sp>
      <p:sp>
        <p:nvSpPr>
          <p:cNvPr id="3" name="Content Placeholder 2"/>
          <p:cNvSpPr>
            <a:spLocks noGrp="1"/>
          </p:cNvSpPr>
          <p:nvPr>
            <p:ph idx="1"/>
          </p:nvPr>
        </p:nvSpPr>
        <p:spPr/>
        <p:txBody>
          <a:bodyPr/>
          <a:lstStyle/>
          <a:p>
            <a:pPr marL="971550" lvl="1" indent="-514350">
              <a:buFont typeface="+mj-lt"/>
              <a:buAutoNum type="arabicPeriod"/>
            </a:pPr>
            <a:r>
              <a:rPr lang="en-US" dirty="0" smtClean="0"/>
              <a:t>Be careful. </a:t>
            </a:r>
          </a:p>
          <a:p>
            <a:pPr marL="971550" lvl="1" indent="-514350">
              <a:buFont typeface="+mj-lt"/>
              <a:buAutoNum type="arabicPeriod"/>
            </a:pPr>
            <a:r>
              <a:rPr lang="en-US" dirty="0" smtClean="0"/>
              <a:t>Be respectful.</a:t>
            </a:r>
          </a:p>
          <a:p>
            <a:pPr marL="971550" lvl="1" indent="-514350">
              <a:buFont typeface="+mj-lt"/>
              <a:buAutoNum type="arabicPeriod"/>
            </a:pPr>
            <a:r>
              <a:rPr lang="en-US" dirty="0" smtClean="0"/>
              <a:t>Show lyrics both on paper and as music.</a:t>
            </a:r>
          </a:p>
          <a:p>
            <a:pPr marL="971550" lvl="1" indent="-514350">
              <a:buFont typeface="+mj-lt"/>
              <a:buAutoNum type="arabicPeriod"/>
            </a:pPr>
            <a:r>
              <a:rPr lang="en-US" dirty="0" smtClean="0"/>
              <a:t>Many different types. Be certain of the type you want.</a:t>
            </a:r>
          </a:p>
          <a:p>
            <a:pPr marL="971550" lvl="1" indent="-514350">
              <a:buFont typeface="+mj-lt"/>
              <a:buAutoNum type="arabicPeriod"/>
            </a:pPr>
            <a:r>
              <a:rPr lang="en-US" dirty="0" smtClean="0"/>
              <a:t>Multimodal. Think about what mode you want to focus 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Concept Schools ELA curriculum includes numerous other “texts”:</a:t>
            </a:r>
            <a:br>
              <a:rPr lang="en-US" dirty="0"/>
            </a:br>
            <a:endParaRPr lang="en-US" dirty="0"/>
          </a:p>
        </p:txBody>
      </p:sp>
      <p:graphicFrame>
        <p:nvGraphicFramePr>
          <p:cNvPr id="4" name="Content Placeholder 3"/>
          <p:cNvGraphicFramePr>
            <a:graphicFrameLocks noGrp="1"/>
          </p:cNvGraphicFramePr>
          <p:nvPr>
            <p:ph idx="1"/>
          </p:nvPr>
        </p:nvGraphicFramePr>
        <p:xfrm>
          <a:off x="381000" y="1524001"/>
          <a:ext cx="8458199" cy="5341620"/>
        </p:xfrm>
        <a:graphic>
          <a:graphicData uri="http://schemas.openxmlformats.org/drawingml/2006/table">
            <a:tbl>
              <a:tblPr/>
              <a:tblGrid>
                <a:gridCol w="2434517"/>
                <a:gridCol w="205383"/>
                <a:gridCol w="1101226"/>
                <a:gridCol w="2350181"/>
                <a:gridCol w="2366892"/>
              </a:tblGrid>
              <a:tr h="158916">
                <a:tc gridSpan="2">
                  <a:txBody>
                    <a:bodyPr/>
                    <a:lstStyle/>
                    <a:p>
                      <a:pPr marL="0" marR="0">
                        <a:lnSpc>
                          <a:spcPct val="120000"/>
                        </a:lnSpc>
                        <a:spcBef>
                          <a:spcPts val="0"/>
                        </a:spcBef>
                        <a:spcAft>
                          <a:spcPts val="0"/>
                        </a:spcAft>
                      </a:pPr>
                      <a:r>
                        <a:rPr lang="en-US" sz="1000" b="1" dirty="0">
                          <a:latin typeface="Helvetica"/>
                          <a:ea typeface="Times New Roman"/>
                          <a:cs typeface="Times New Roman"/>
                        </a:rPr>
                        <a:t>Theme – </a:t>
                      </a:r>
                      <a:r>
                        <a:rPr lang="en-US" sz="1000" dirty="0">
                          <a:latin typeface="Helvetica"/>
                          <a:ea typeface="Times New Roman"/>
                          <a:cs typeface="Times New Roman"/>
                        </a:rPr>
                        <a:t>Mysterious Worlds</a:t>
                      </a:r>
                      <a:endParaRPr lang="en-US" sz="1000" dirty="0">
                        <a:latin typeface="Times New Roman"/>
                        <a:ea typeface="Times New Roman"/>
                        <a:cs typeface="Times New Roman"/>
                      </a:endParaRPr>
                    </a:p>
                  </a:txBody>
                  <a:tcPr marL="11190" marR="1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nSpc>
                          <a:spcPct val="120000"/>
                        </a:lnSpc>
                        <a:spcBef>
                          <a:spcPts val="0"/>
                        </a:spcBef>
                        <a:spcAft>
                          <a:spcPts val="0"/>
                        </a:spcAft>
                      </a:pPr>
                      <a:r>
                        <a:rPr lang="en-US" sz="1000" b="1">
                          <a:latin typeface="Helvetica"/>
                          <a:ea typeface="Times New Roman"/>
                          <a:cs typeface="Times New Roman"/>
                        </a:rPr>
                        <a:t>Second Unit - </a:t>
                      </a:r>
                      <a:r>
                        <a:rPr lang="en-US" sz="1000">
                          <a:latin typeface="Helvetica"/>
                          <a:ea typeface="Times New Roman"/>
                          <a:cs typeface="Times New Roman"/>
                        </a:rPr>
                        <a:t>Recommended for 2nd Quarter</a:t>
                      </a:r>
                      <a:endParaRPr lang="en-US" sz="1000">
                        <a:latin typeface="Times New Roman"/>
                        <a:ea typeface="Times New Roman"/>
                        <a:cs typeface="Times New Roman"/>
                      </a:endParaRPr>
                    </a:p>
                  </a:txBody>
                  <a:tcPr marL="11190" marR="1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20000"/>
                        </a:lnSpc>
                        <a:spcBef>
                          <a:spcPts val="0"/>
                        </a:spcBef>
                        <a:spcAft>
                          <a:spcPts val="0"/>
                        </a:spcAft>
                      </a:pPr>
                      <a:r>
                        <a:rPr lang="en-US" sz="1000" b="1">
                          <a:latin typeface="Arial"/>
                          <a:ea typeface="Times New Roman"/>
                          <a:cs typeface="Times New Roman"/>
                        </a:rPr>
                        <a:t>6</a:t>
                      </a:r>
                      <a:r>
                        <a:rPr lang="en-US" sz="1000" b="1" baseline="30000">
                          <a:latin typeface="Arial"/>
                          <a:ea typeface="Times New Roman"/>
                          <a:cs typeface="Times New Roman"/>
                        </a:rPr>
                        <a:t>th</a:t>
                      </a:r>
                      <a:r>
                        <a:rPr lang="en-US" sz="1000" b="1">
                          <a:latin typeface="Arial"/>
                          <a:ea typeface="Times New Roman"/>
                          <a:cs typeface="Times New Roman"/>
                        </a:rPr>
                        <a:t> Grade</a:t>
                      </a:r>
                      <a:endParaRPr lang="en-US" sz="1000">
                        <a:latin typeface="Times New Roman"/>
                        <a:ea typeface="Times New Roman"/>
                        <a:cs typeface="Times New Roman"/>
                      </a:endParaRPr>
                    </a:p>
                  </a:txBody>
                  <a:tcPr marL="11190" marR="1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064">
                <a:tc gridSpan="5">
                  <a:txBody>
                    <a:bodyPr/>
                    <a:lstStyle/>
                    <a:p>
                      <a:pPr marL="0" marR="0">
                        <a:lnSpc>
                          <a:spcPct val="120000"/>
                        </a:lnSpc>
                        <a:spcBef>
                          <a:spcPts val="0"/>
                        </a:spcBef>
                        <a:spcAft>
                          <a:spcPts val="0"/>
                        </a:spcAft>
                      </a:pPr>
                      <a:r>
                        <a:rPr lang="en-US" sz="1000" b="1">
                          <a:latin typeface="Arial"/>
                          <a:ea typeface="Times New Roman"/>
                          <a:cs typeface="Times New Roman"/>
                        </a:rPr>
                        <a:t>Essential Questions:</a:t>
                      </a:r>
                      <a:endParaRPr lang="en-US" sz="1000">
                        <a:latin typeface="Times New Roman"/>
                        <a:ea typeface="Times New Roman"/>
                        <a:cs typeface="Times New Roman"/>
                      </a:endParaRPr>
                    </a:p>
                    <a:p>
                      <a:pPr marL="0" marR="0">
                        <a:lnSpc>
                          <a:spcPct val="120000"/>
                        </a:lnSpc>
                        <a:spcBef>
                          <a:spcPts val="0"/>
                        </a:spcBef>
                        <a:spcAft>
                          <a:spcPts val="0"/>
                        </a:spcAft>
                      </a:pPr>
                      <a:r>
                        <a:rPr lang="en-US" sz="1000">
                          <a:latin typeface="Arial"/>
                          <a:ea typeface="Times New Roman"/>
                          <a:cs typeface="Times New Roman"/>
                        </a:rPr>
                        <a:t>Where can we find mysterious worlds?</a:t>
                      </a:r>
                      <a:endParaRPr lang="en-US" sz="1000">
                        <a:latin typeface="Times New Roman"/>
                        <a:ea typeface="Times New Roman"/>
                        <a:cs typeface="Times New Roman"/>
                      </a:endParaRPr>
                    </a:p>
                    <a:p>
                      <a:pPr marL="0" marR="0">
                        <a:lnSpc>
                          <a:spcPct val="120000"/>
                        </a:lnSpc>
                        <a:spcBef>
                          <a:spcPts val="0"/>
                        </a:spcBef>
                        <a:spcAft>
                          <a:spcPts val="0"/>
                        </a:spcAft>
                      </a:pPr>
                      <a:r>
                        <a:rPr lang="en-US" sz="1000">
                          <a:latin typeface="Arial"/>
                          <a:ea typeface="Times New Roman"/>
                          <a:cs typeface="Times New Roman"/>
                        </a:rPr>
                        <a:t>Why is it necessary or important to explore other worlds?</a:t>
                      </a:r>
                      <a:endParaRPr lang="en-US" sz="1000">
                        <a:latin typeface="Times New Roman"/>
                        <a:ea typeface="Times New Roman"/>
                        <a:cs typeface="Times New Roman"/>
                      </a:endParaRPr>
                    </a:p>
                    <a:p>
                      <a:pPr marL="0" marR="0">
                        <a:lnSpc>
                          <a:spcPct val="120000"/>
                        </a:lnSpc>
                        <a:spcBef>
                          <a:spcPts val="0"/>
                        </a:spcBef>
                        <a:spcAft>
                          <a:spcPts val="0"/>
                        </a:spcAft>
                      </a:pPr>
                      <a:r>
                        <a:rPr lang="en-US" sz="1000">
                          <a:latin typeface="Arial"/>
                          <a:ea typeface="Times New Roman"/>
                          <a:cs typeface="Times New Roman"/>
                        </a:rPr>
                        <a:t>What can we learn from mysterious worlds?</a:t>
                      </a:r>
                      <a:endParaRPr lang="en-US" sz="1000">
                        <a:latin typeface="Times New Roman"/>
                        <a:ea typeface="Times New Roman"/>
                        <a:cs typeface="Times New Roman"/>
                      </a:endParaRPr>
                    </a:p>
                    <a:p>
                      <a:pPr marL="0" marR="0">
                        <a:lnSpc>
                          <a:spcPct val="120000"/>
                        </a:lnSpc>
                        <a:spcBef>
                          <a:spcPts val="0"/>
                        </a:spcBef>
                        <a:spcAft>
                          <a:spcPts val="0"/>
                        </a:spcAft>
                      </a:pPr>
                      <a:r>
                        <a:rPr lang="en-US" sz="1000">
                          <a:latin typeface="Arial"/>
                          <a:ea typeface="Times New Roman"/>
                          <a:cs typeface="Times New Roman"/>
                        </a:rPr>
                        <a:t>How can books and art bring us closer to other worlds?</a:t>
                      </a:r>
                      <a:endParaRPr lang="en-US" sz="1000">
                        <a:latin typeface="Times New Roman"/>
                        <a:ea typeface="Times New Roman"/>
                        <a:cs typeface="Times New Roman"/>
                      </a:endParaRPr>
                    </a:p>
                  </a:txBody>
                  <a:tcPr marL="11190" marR="1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3203">
                <a:tc>
                  <a:txBody>
                    <a:bodyPr/>
                    <a:lstStyle/>
                    <a:p>
                      <a:pPr marL="0" marR="0" algn="ctr">
                        <a:lnSpc>
                          <a:spcPct val="120000"/>
                        </a:lnSpc>
                        <a:spcBef>
                          <a:spcPts val="0"/>
                        </a:spcBef>
                        <a:spcAft>
                          <a:spcPts val="0"/>
                        </a:spcAft>
                      </a:pPr>
                      <a:r>
                        <a:rPr lang="en-US" sz="1000" b="1">
                          <a:latin typeface="Arial"/>
                          <a:ea typeface="Times New Roman"/>
                          <a:cs typeface="Times New Roman"/>
                        </a:rPr>
                        <a:t>Texts/ Resources</a:t>
                      </a:r>
                      <a:endParaRPr lang="en-US" sz="1000">
                        <a:latin typeface="Times New Roman"/>
                        <a:ea typeface="Times New Roman"/>
                        <a:cs typeface="Times New Roman"/>
                      </a:endParaRPr>
                    </a:p>
                  </a:txBody>
                  <a:tcPr marL="11190" marR="1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20000"/>
                        </a:lnSpc>
                        <a:spcBef>
                          <a:spcPts val="0"/>
                        </a:spcBef>
                        <a:spcAft>
                          <a:spcPts val="0"/>
                        </a:spcAft>
                      </a:pPr>
                      <a:r>
                        <a:rPr lang="en-US" sz="1000" b="1">
                          <a:latin typeface="Arial"/>
                          <a:ea typeface="Times New Roman"/>
                          <a:cs typeface="Times New Roman"/>
                        </a:rPr>
                        <a:t>Common Core Standards</a:t>
                      </a:r>
                      <a:endParaRPr lang="en-US" sz="1000">
                        <a:latin typeface="Times New Roman"/>
                        <a:ea typeface="Times New Roman"/>
                        <a:cs typeface="Times New Roman"/>
                      </a:endParaRPr>
                    </a:p>
                  </a:txBody>
                  <a:tcPr marL="11190" marR="1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20000"/>
                        </a:lnSpc>
                        <a:spcBef>
                          <a:spcPts val="0"/>
                        </a:spcBef>
                        <a:spcAft>
                          <a:spcPts val="0"/>
                        </a:spcAft>
                      </a:pPr>
                      <a:endParaRPr lang="en-US" sz="1000">
                        <a:latin typeface="Times New Roman"/>
                        <a:ea typeface="Times New Roman"/>
                        <a:cs typeface="Times New Roman"/>
                      </a:endParaRPr>
                    </a:p>
                  </a:txBody>
                  <a:tcPr/>
                </a:tc>
                <a:tc>
                  <a:txBody>
                    <a:bodyPr/>
                    <a:lstStyle/>
                    <a:p>
                      <a:pPr marL="0" marR="0" algn="ctr">
                        <a:lnSpc>
                          <a:spcPct val="120000"/>
                        </a:lnSpc>
                        <a:spcBef>
                          <a:spcPts val="0"/>
                        </a:spcBef>
                        <a:spcAft>
                          <a:spcPts val="0"/>
                        </a:spcAft>
                      </a:pPr>
                      <a:r>
                        <a:rPr lang="en-US" sz="1000" b="1">
                          <a:latin typeface="Arial"/>
                          <a:ea typeface="Times New Roman"/>
                          <a:cs typeface="Times New Roman"/>
                        </a:rPr>
                        <a:t>Activities/Projects</a:t>
                      </a:r>
                      <a:endParaRPr lang="en-US" sz="1000">
                        <a:latin typeface="Times New Roman"/>
                        <a:ea typeface="Times New Roman"/>
                        <a:cs typeface="Times New Roman"/>
                      </a:endParaRPr>
                    </a:p>
                  </a:txBody>
                  <a:tcPr marL="11190" marR="1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0000"/>
                        </a:lnSpc>
                        <a:spcBef>
                          <a:spcPts val="0"/>
                        </a:spcBef>
                        <a:spcAft>
                          <a:spcPts val="0"/>
                        </a:spcAft>
                      </a:pPr>
                      <a:r>
                        <a:rPr lang="en-US" sz="1000" b="1">
                          <a:latin typeface="Arial"/>
                          <a:ea typeface="Times New Roman"/>
                          <a:cs typeface="Times New Roman"/>
                        </a:rPr>
                        <a:t>Assessments/Measures</a:t>
                      </a:r>
                      <a:endParaRPr lang="en-US" sz="1000">
                        <a:latin typeface="Times New Roman"/>
                        <a:ea typeface="Times New Roman"/>
                        <a:cs typeface="Times New Roman"/>
                      </a:endParaRPr>
                    </a:p>
                  </a:txBody>
                  <a:tcPr marL="11190" marR="1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9672">
                <a:tc rowSpan="3">
                  <a:txBody>
                    <a:bodyPr/>
                    <a:lstStyle/>
                    <a:p>
                      <a:pPr marL="0" marR="0">
                        <a:lnSpc>
                          <a:spcPct val="100000"/>
                        </a:lnSpc>
                        <a:spcBef>
                          <a:spcPts val="0"/>
                        </a:spcBef>
                        <a:spcAft>
                          <a:spcPts val="960"/>
                        </a:spcAft>
                      </a:pPr>
                      <a:r>
                        <a:rPr lang="en-US" sz="900" b="1" dirty="0">
                          <a:latin typeface="Arial"/>
                          <a:ea typeface="Times New Roman"/>
                          <a:cs typeface="Times New Roman"/>
                        </a:rPr>
                        <a:t>Primary Novel</a:t>
                      </a:r>
                      <a:r>
                        <a:rPr lang="en-US" sz="900" dirty="0">
                          <a:latin typeface="Arial"/>
                          <a:ea typeface="Times New Roman"/>
                          <a:cs typeface="Times New Roman"/>
                        </a:rPr>
                        <a:t>:</a:t>
                      </a:r>
                      <a:r>
                        <a:rPr lang="en-US" sz="900" b="1" i="1" dirty="0">
                          <a:latin typeface="Arial"/>
                          <a:ea typeface="Times New Roman"/>
                          <a:cs typeface="Times New Roman"/>
                        </a:rPr>
                        <a:t>                                       </a:t>
                      </a:r>
                      <a:endParaRPr lang="en-US" sz="900" b="1" i="1" dirty="0" smtClean="0">
                        <a:latin typeface="Arial"/>
                        <a:ea typeface="Times New Roman"/>
                        <a:cs typeface="Times New Roman"/>
                      </a:endParaRPr>
                    </a:p>
                    <a:p>
                      <a:pPr marL="0" marR="0">
                        <a:lnSpc>
                          <a:spcPct val="100000"/>
                        </a:lnSpc>
                        <a:spcBef>
                          <a:spcPts val="0"/>
                        </a:spcBef>
                        <a:spcAft>
                          <a:spcPts val="960"/>
                        </a:spcAft>
                      </a:pPr>
                      <a:r>
                        <a:rPr lang="en-US" sz="900" i="1" dirty="0" smtClean="0">
                          <a:latin typeface="Arial"/>
                          <a:ea typeface="Times New Roman"/>
                          <a:cs typeface="Times New Roman"/>
                        </a:rPr>
                        <a:t>A </a:t>
                      </a:r>
                      <a:r>
                        <a:rPr lang="en-US" sz="900" i="1" dirty="0">
                          <a:latin typeface="Arial"/>
                          <a:ea typeface="Times New Roman"/>
                          <a:cs typeface="Times New Roman"/>
                        </a:rPr>
                        <a:t>Wrinkle in Time</a:t>
                      </a:r>
                      <a:r>
                        <a:rPr lang="en-US" sz="900" dirty="0">
                          <a:latin typeface="Arial"/>
                          <a:ea typeface="Times New Roman"/>
                          <a:cs typeface="Times New Roman"/>
                        </a:rPr>
                        <a:t>, Madeline </a:t>
                      </a:r>
                      <a:r>
                        <a:rPr lang="en-US" sz="900" dirty="0" err="1">
                          <a:latin typeface="Arial"/>
                          <a:ea typeface="Times New Roman"/>
                          <a:cs typeface="Times New Roman"/>
                        </a:rPr>
                        <a:t>L’Engle</a:t>
                      </a:r>
                      <a:endParaRPr lang="en-US" sz="1000" dirty="0">
                        <a:latin typeface="Times New Roman"/>
                        <a:ea typeface="Times New Roman"/>
                        <a:cs typeface="Times New Roman"/>
                      </a:endParaRPr>
                    </a:p>
                    <a:p>
                      <a:pPr marL="0" marR="0">
                        <a:lnSpc>
                          <a:spcPct val="100000"/>
                        </a:lnSpc>
                        <a:spcBef>
                          <a:spcPts val="1000"/>
                        </a:spcBef>
                        <a:spcAft>
                          <a:spcPts val="960"/>
                        </a:spcAft>
                      </a:pPr>
                      <a:r>
                        <a:rPr lang="en-US" sz="900" b="1" i="0" dirty="0">
                          <a:solidFill>
                            <a:schemeClr val="tx1"/>
                          </a:solidFill>
                          <a:latin typeface="Arial"/>
                          <a:ea typeface="Times New Roman"/>
                          <a:cs typeface="Times New Roman"/>
                        </a:rPr>
                        <a:t>Textbook Selections</a:t>
                      </a:r>
                      <a:r>
                        <a:rPr lang="en-US" sz="900" b="1" i="1" dirty="0">
                          <a:solidFill>
                            <a:srgbClr val="4F81BD"/>
                          </a:solidFill>
                          <a:latin typeface="Arial"/>
                          <a:ea typeface="Times New Roman"/>
                          <a:cs typeface="Times New Roman"/>
                        </a:rPr>
                        <a:t>:</a:t>
                      </a:r>
                      <a:endParaRPr lang="en-US" sz="1000" b="1" i="1" dirty="0">
                        <a:solidFill>
                          <a:srgbClr val="4F81BD"/>
                        </a:solidFill>
                        <a:latin typeface="Calibri"/>
                        <a:ea typeface="Times New Roman"/>
                        <a:cs typeface="Times New Roman"/>
                      </a:endParaRPr>
                    </a:p>
                    <a:p>
                      <a:pPr marL="0" marR="0">
                        <a:lnSpc>
                          <a:spcPct val="100000"/>
                        </a:lnSpc>
                        <a:spcBef>
                          <a:spcPts val="0"/>
                        </a:spcBef>
                        <a:spcAft>
                          <a:spcPts val="960"/>
                        </a:spcAft>
                      </a:pPr>
                      <a:r>
                        <a:rPr lang="en-US" sz="900" dirty="0">
                          <a:latin typeface="Arial"/>
                          <a:ea typeface="Times New Roman"/>
                          <a:cs typeface="Times New Roman"/>
                        </a:rPr>
                        <a:t>“The Phantom Tollbooth” </a:t>
                      </a:r>
                      <a:endParaRPr lang="en-US" sz="1000" dirty="0">
                        <a:latin typeface="Times New Roman"/>
                        <a:ea typeface="Times New Roman"/>
                        <a:cs typeface="Times New Roman"/>
                      </a:endParaRPr>
                    </a:p>
                    <a:p>
                      <a:pPr marL="0" marR="0">
                        <a:lnSpc>
                          <a:spcPct val="100000"/>
                        </a:lnSpc>
                        <a:spcBef>
                          <a:spcPts val="0"/>
                        </a:spcBef>
                        <a:spcAft>
                          <a:spcPts val="960"/>
                        </a:spcAft>
                      </a:pPr>
                      <a:r>
                        <a:rPr lang="en-US" sz="900" dirty="0">
                          <a:latin typeface="Arial"/>
                          <a:ea typeface="Times New Roman"/>
                          <a:cs typeface="Times New Roman"/>
                        </a:rPr>
                        <a:t>Mysterious Worlds, see Selections by Theme, p. xxv</a:t>
                      </a:r>
                      <a:endParaRPr lang="en-US" sz="1000" dirty="0">
                        <a:latin typeface="Times New Roman"/>
                        <a:ea typeface="Times New Roman"/>
                        <a:cs typeface="Times New Roman"/>
                      </a:endParaRPr>
                    </a:p>
                    <a:p>
                      <a:pPr marL="0" marR="0">
                        <a:lnSpc>
                          <a:spcPct val="100000"/>
                        </a:lnSpc>
                        <a:spcBef>
                          <a:spcPts val="0"/>
                        </a:spcBef>
                        <a:spcAft>
                          <a:spcPts val="960"/>
                        </a:spcAft>
                      </a:pPr>
                      <a:r>
                        <a:rPr lang="en-US" sz="900" b="1" dirty="0">
                          <a:latin typeface="Arial"/>
                          <a:ea typeface="Times New Roman"/>
                          <a:cs typeface="Times New Roman"/>
                        </a:rPr>
                        <a:t>Secondary Texts:</a:t>
                      </a:r>
                      <a:endParaRPr lang="en-US" sz="1000" dirty="0">
                        <a:latin typeface="Times New Roman"/>
                        <a:ea typeface="Times New Roman"/>
                        <a:cs typeface="Times New Roman"/>
                      </a:endParaRPr>
                    </a:p>
                    <a:p>
                      <a:pPr marL="0" marR="0">
                        <a:lnSpc>
                          <a:spcPct val="100000"/>
                        </a:lnSpc>
                        <a:spcBef>
                          <a:spcPts val="0"/>
                        </a:spcBef>
                        <a:spcAft>
                          <a:spcPts val="960"/>
                        </a:spcAft>
                      </a:pPr>
                      <a:r>
                        <a:rPr lang="en-US" sz="900" i="1" dirty="0">
                          <a:latin typeface="Arial"/>
                          <a:ea typeface="Times New Roman"/>
                          <a:cs typeface="Times New Roman"/>
                        </a:rPr>
                        <a:t>Night of the Bat (</a:t>
                      </a:r>
                      <a:r>
                        <a:rPr lang="en-US" sz="900" dirty="0">
                          <a:latin typeface="Arial"/>
                          <a:ea typeface="Times New Roman"/>
                          <a:cs typeface="Times New Roman"/>
                        </a:rPr>
                        <a:t>novel</a:t>
                      </a:r>
                      <a:r>
                        <a:rPr lang="en-US" sz="900" i="1" dirty="0">
                          <a:latin typeface="Arial"/>
                          <a:ea typeface="Times New Roman"/>
                          <a:cs typeface="Times New Roman"/>
                        </a:rPr>
                        <a:t>)</a:t>
                      </a:r>
                      <a:r>
                        <a:rPr lang="en-US" sz="900" dirty="0">
                          <a:latin typeface="Arial"/>
                          <a:ea typeface="Times New Roman"/>
                          <a:cs typeface="Times New Roman"/>
                        </a:rPr>
                        <a:t>, Paul </a:t>
                      </a:r>
                      <a:r>
                        <a:rPr lang="en-US" sz="900" dirty="0" err="1">
                          <a:latin typeface="Arial"/>
                          <a:ea typeface="Times New Roman"/>
                          <a:cs typeface="Times New Roman"/>
                        </a:rPr>
                        <a:t>Zindel</a:t>
                      </a:r>
                      <a:endParaRPr lang="en-US" sz="1000" dirty="0">
                        <a:latin typeface="Times New Roman"/>
                        <a:ea typeface="Times New Roman"/>
                        <a:cs typeface="Times New Roman"/>
                      </a:endParaRPr>
                    </a:p>
                    <a:p>
                      <a:pPr marL="0" marR="0">
                        <a:lnSpc>
                          <a:spcPct val="100000"/>
                        </a:lnSpc>
                        <a:spcBef>
                          <a:spcPts val="0"/>
                        </a:spcBef>
                        <a:spcAft>
                          <a:spcPts val="960"/>
                        </a:spcAft>
                      </a:pPr>
                      <a:r>
                        <a:rPr lang="en-US" sz="900" i="1" dirty="0">
                          <a:latin typeface="Arial"/>
                          <a:ea typeface="Times New Roman"/>
                          <a:cs typeface="Times New Roman"/>
                        </a:rPr>
                        <a:t>Skeleton</a:t>
                      </a:r>
                      <a:r>
                        <a:rPr lang="en-US" sz="900" dirty="0">
                          <a:latin typeface="Arial"/>
                          <a:ea typeface="Times New Roman"/>
                          <a:cs typeface="Times New Roman"/>
                        </a:rPr>
                        <a:t> </a:t>
                      </a:r>
                      <a:r>
                        <a:rPr lang="en-US" sz="900" i="1" dirty="0">
                          <a:latin typeface="Arial"/>
                          <a:ea typeface="Times New Roman"/>
                          <a:cs typeface="Times New Roman"/>
                        </a:rPr>
                        <a:t>Man (</a:t>
                      </a:r>
                      <a:r>
                        <a:rPr lang="en-US" sz="900" dirty="0">
                          <a:latin typeface="Arial"/>
                          <a:ea typeface="Times New Roman"/>
                          <a:cs typeface="Times New Roman"/>
                        </a:rPr>
                        <a:t>novel</a:t>
                      </a:r>
                      <a:r>
                        <a:rPr lang="en-US" sz="900" i="1" dirty="0">
                          <a:latin typeface="Arial"/>
                          <a:ea typeface="Times New Roman"/>
                          <a:cs typeface="Times New Roman"/>
                        </a:rPr>
                        <a:t>)</a:t>
                      </a:r>
                      <a:r>
                        <a:rPr lang="en-US" sz="900" dirty="0">
                          <a:latin typeface="Arial"/>
                          <a:ea typeface="Times New Roman"/>
                          <a:cs typeface="Times New Roman"/>
                        </a:rPr>
                        <a:t>, Joseph </a:t>
                      </a:r>
                      <a:r>
                        <a:rPr lang="en-US" sz="900" dirty="0" err="1">
                          <a:latin typeface="Arial"/>
                          <a:ea typeface="Times New Roman"/>
                          <a:cs typeface="Times New Roman"/>
                        </a:rPr>
                        <a:t>Brachac</a:t>
                      </a:r>
                      <a:endParaRPr lang="en-US" sz="1000" dirty="0">
                        <a:latin typeface="Times New Roman"/>
                        <a:ea typeface="Times New Roman"/>
                        <a:cs typeface="Times New Roman"/>
                      </a:endParaRPr>
                    </a:p>
                    <a:p>
                      <a:pPr marL="0" marR="0">
                        <a:lnSpc>
                          <a:spcPct val="100000"/>
                        </a:lnSpc>
                        <a:spcBef>
                          <a:spcPts val="0"/>
                        </a:spcBef>
                        <a:spcAft>
                          <a:spcPts val="960"/>
                        </a:spcAft>
                      </a:pPr>
                      <a:r>
                        <a:rPr lang="en-US" sz="900" i="1" dirty="0">
                          <a:latin typeface="Arial"/>
                          <a:ea typeface="Times New Roman"/>
                          <a:cs typeface="Times New Roman"/>
                        </a:rPr>
                        <a:t>Phantom Tollbooth </a:t>
                      </a:r>
                      <a:r>
                        <a:rPr lang="en-US" sz="900" dirty="0">
                          <a:latin typeface="Arial"/>
                          <a:ea typeface="Times New Roman"/>
                          <a:cs typeface="Times New Roman"/>
                        </a:rPr>
                        <a:t>(novel), Norton </a:t>
                      </a:r>
                      <a:r>
                        <a:rPr lang="en-US" sz="900" dirty="0" err="1">
                          <a:latin typeface="Arial"/>
                          <a:ea typeface="Times New Roman"/>
                          <a:cs typeface="Times New Roman"/>
                        </a:rPr>
                        <a:t>Juster</a:t>
                      </a:r>
                      <a:endParaRPr lang="en-US" sz="1000" dirty="0">
                        <a:latin typeface="Times New Roman"/>
                        <a:ea typeface="Times New Roman"/>
                        <a:cs typeface="Times New Roman"/>
                      </a:endParaRPr>
                    </a:p>
                    <a:p>
                      <a:pPr marL="0" marR="0">
                        <a:lnSpc>
                          <a:spcPct val="100000"/>
                        </a:lnSpc>
                        <a:spcBef>
                          <a:spcPts val="0"/>
                        </a:spcBef>
                        <a:spcAft>
                          <a:spcPts val="960"/>
                        </a:spcAft>
                      </a:pPr>
                      <a:r>
                        <a:rPr lang="en-US" sz="900" dirty="0">
                          <a:latin typeface="Arial"/>
                          <a:ea typeface="Times New Roman"/>
                          <a:cs typeface="Times New Roman"/>
                        </a:rPr>
                        <a:t>Various Goosebumps titles, R.L. Stine</a:t>
                      </a:r>
                      <a:endParaRPr lang="en-US" sz="1000" dirty="0">
                        <a:latin typeface="Times New Roman"/>
                        <a:ea typeface="Times New Roman"/>
                        <a:cs typeface="Times New Roman"/>
                      </a:endParaRPr>
                    </a:p>
                    <a:p>
                      <a:pPr marL="0" marR="0">
                        <a:lnSpc>
                          <a:spcPct val="100000"/>
                        </a:lnSpc>
                        <a:spcBef>
                          <a:spcPts val="0"/>
                        </a:spcBef>
                        <a:spcAft>
                          <a:spcPts val="960"/>
                        </a:spcAft>
                      </a:pPr>
                      <a:r>
                        <a:rPr lang="en-US" sz="900" b="1" dirty="0">
                          <a:latin typeface="Arial"/>
                          <a:ea typeface="Times New Roman"/>
                          <a:cs typeface="Times New Roman"/>
                        </a:rPr>
                        <a:t>Art:</a:t>
                      </a:r>
                      <a:r>
                        <a:rPr lang="en-US" sz="900" dirty="0">
                          <a:latin typeface="Arial"/>
                          <a:ea typeface="Times New Roman"/>
                          <a:cs typeface="Times New Roman"/>
                        </a:rPr>
                        <a:t> “The Scream” (Munch), Surrealism</a:t>
                      </a:r>
                      <a:endParaRPr lang="en-US" sz="1000" dirty="0">
                        <a:latin typeface="Times New Roman"/>
                        <a:ea typeface="Times New Roman"/>
                        <a:cs typeface="Times New Roman"/>
                      </a:endParaRPr>
                    </a:p>
                    <a:p>
                      <a:pPr marL="0" marR="0">
                        <a:lnSpc>
                          <a:spcPct val="100000"/>
                        </a:lnSpc>
                        <a:spcBef>
                          <a:spcPts val="0"/>
                        </a:spcBef>
                        <a:spcAft>
                          <a:spcPts val="960"/>
                        </a:spcAft>
                      </a:pPr>
                      <a:r>
                        <a:rPr lang="en-US" sz="900" b="1" dirty="0">
                          <a:latin typeface="Arial"/>
                          <a:ea typeface="Times New Roman"/>
                          <a:cs typeface="Times New Roman"/>
                        </a:rPr>
                        <a:t>Music:</a:t>
                      </a:r>
                      <a:r>
                        <a:rPr lang="en-US" sz="900" dirty="0">
                          <a:latin typeface="Arial"/>
                          <a:ea typeface="Times New Roman"/>
                          <a:cs typeface="Times New Roman"/>
                        </a:rPr>
                        <a:t> Baroque, scary movie soundtracks</a:t>
                      </a:r>
                      <a:endParaRPr lang="en-US" sz="1000" dirty="0">
                        <a:latin typeface="Times New Roman"/>
                        <a:ea typeface="Times New Roman"/>
                        <a:cs typeface="Times New Roman"/>
                      </a:endParaRPr>
                    </a:p>
                    <a:p>
                      <a:pPr marL="0" marR="0">
                        <a:lnSpc>
                          <a:spcPct val="100000"/>
                        </a:lnSpc>
                        <a:spcBef>
                          <a:spcPts val="0"/>
                        </a:spcBef>
                        <a:spcAft>
                          <a:spcPts val="960"/>
                        </a:spcAft>
                      </a:pPr>
                      <a:r>
                        <a:rPr lang="en-US" sz="900" b="1" dirty="0">
                          <a:latin typeface="Arial"/>
                          <a:ea typeface="Times New Roman"/>
                          <a:cs typeface="Times New Roman"/>
                        </a:rPr>
                        <a:t>Movies</a:t>
                      </a:r>
                      <a:r>
                        <a:rPr lang="en-US" sz="900" dirty="0">
                          <a:latin typeface="Arial"/>
                          <a:ea typeface="Times New Roman"/>
                          <a:cs typeface="Times New Roman"/>
                        </a:rPr>
                        <a:t>: </a:t>
                      </a:r>
                      <a:r>
                        <a:rPr lang="en-US" sz="900" i="1" dirty="0">
                          <a:latin typeface="Arial"/>
                          <a:ea typeface="Times New Roman"/>
                          <a:cs typeface="Times New Roman"/>
                        </a:rPr>
                        <a:t>Stand By Me</a:t>
                      </a:r>
                      <a:r>
                        <a:rPr lang="en-US" sz="900" dirty="0">
                          <a:latin typeface="Arial"/>
                          <a:ea typeface="Times New Roman"/>
                          <a:cs typeface="Times New Roman"/>
                        </a:rPr>
                        <a:t>, </a:t>
                      </a:r>
                      <a:r>
                        <a:rPr lang="en-US" sz="900" i="1" dirty="0">
                          <a:latin typeface="Arial"/>
                          <a:ea typeface="Times New Roman"/>
                          <a:cs typeface="Times New Roman"/>
                        </a:rPr>
                        <a:t>Green Mile</a:t>
                      </a:r>
                      <a:r>
                        <a:rPr lang="en-US" sz="900" dirty="0">
                          <a:latin typeface="Arial"/>
                          <a:ea typeface="Times New Roman"/>
                          <a:cs typeface="Times New Roman"/>
                        </a:rPr>
                        <a:t>, early horror, including Hitchcock</a:t>
                      </a:r>
                      <a:endParaRPr lang="en-US" sz="1000" dirty="0">
                        <a:latin typeface="Times New Roman"/>
                        <a:ea typeface="Times New Roman"/>
                        <a:cs typeface="Times New Roman"/>
                      </a:endParaRPr>
                    </a:p>
                  </a:txBody>
                  <a:tcPr marL="11190" marR="1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marL="0" marR="0">
                        <a:lnSpc>
                          <a:spcPct val="115000"/>
                        </a:lnSpc>
                        <a:spcBef>
                          <a:spcPts val="0"/>
                        </a:spcBef>
                        <a:spcAft>
                          <a:spcPts val="300"/>
                        </a:spcAft>
                      </a:pPr>
                      <a:r>
                        <a:rPr lang="en-US" sz="900" b="0" i="1">
                          <a:solidFill>
                            <a:srgbClr val="4F81BD"/>
                          </a:solidFill>
                          <a:latin typeface="Arial"/>
                          <a:ea typeface="Times New Roman"/>
                          <a:cs typeface="Times New Roman"/>
                        </a:rPr>
                        <a:t>Literature 6.1</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Literature 6.2</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Literature 6.3</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Literature 6.4</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Literature 6.5</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Literature 6.6</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Literature 6.7</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Literature 6.10</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Informational 6.1</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Informational 6.2</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Informational 6.6</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Informational 6.7</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Informational 6.9</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Informational 6.10</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Writing 6.2</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Writing 6.5</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Writing 6.6</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Writing 6.7</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Writing 6.8</a:t>
                      </a:r>
                      <a:endParaRPr lang="en-US" sz="1000" b="1" i="1">
                        <a:solidFill>
                          <a:srgbClr val="4F81BD"/>
                        </a:solidFill>
                        <a:latin typeface="Calibri"/>
                        <a:ea typeface="Times New Roman"/>
                        <a:cs typeface="Times New Roman"/>
                      </a:endParaRPr>
                    </a:p>
                    <a:p>
                      <a:pPr marL="0" marR="0">
                        <a:lnSpc>
                          <a:spcPct val="115000"/>
                        </a:lnSpc>
                        <a:spcBef>
                          <a:spcPts val="0"/>
                        </a:spcBef>
                        <a:spcAft>
                          <a:spcPts val="300"/>
                        </a:spcAft>
                      </a:pPr>
                      <a:r>
                        <a:rPr lang="en-US" sz="900" b="0" i="1">
                          <a:solidFill>
                            <a:srgbClr val="4F81BD"/>
                          </a:solidFill>
                          <a:latin typeface="Arial"/>
                          <a:ea typeface="Times New Roman"/>
                          <a:cs typeface="Times New Roman"/>
                        </a:rPr>
                        <a:t>Writing 6.9</a:t>
                      </a:r>
                      <a:endParaRPr lang="en-US" sz="1000" b="1" i="1">
                        <a:solidFill>
                          <a:srgbClr val="4F81BD"/>
                        </a:solidFill>
                        <a:latin typeface="Calibri"/>
                        <a:ea typeface="Times New Roman"/>
                        <a:cs typeface="Times New Roman"/>
                      </a:endParaRPr>
                    </a:p>
                  </a:txBody>
                  <a:tcPr marL="11190" marR="1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pPr marL="0" marR="0">
                        <a:lnSpc>
                          <a:spcPct val="115000"/>
                        </a:lnSpc>
                        <a:spcBef>
                          <a:spcPts val="0"/>
                        </a:spcBef>
                        <a:spcAft>
                          <a:spcPts val="300"/>
                        </a:spcAft>
                      </a:pPr>
                      <a:endParaRPr lang="en-US" sz="1000" b="1" i="1">
                        <a:solidFill>
                          <a:srgbClr val="4F81BD"/>
                        </a:solidFill>
                        <a:latin typeface="Calibri"/>
                        <a:ea typeface="Times New Roman"/>
                        <a:cs typeface="Times New Roman"/>
                      </a:endParaRPr>
                    </a:p>
                  </a:txBody>
                  <a:tcPr/>
                </a:tc>
                <a:tc rowSpan="3">
                  <a:txBody>
                    <a:bodyPr/>
                    <a:lstStyle/>
                    <a:p>
                      <a:pPr marL="0" marR="0">
                        <a:lnSpc>
                          <a:spcPct val="115000"/>
                        </a:lnSpc>
                        <a:spcBef>
                          <a:spcPts val="0"/>
                        </a:spcBef>
                        <a:spcAft>
                          <a:spcPts val="400"/>
                        </a:spcAft>
                      </a:pPr>
                      <a:r>
                        <a:rPr lang="en-US" sz="800" dirty="0">
                          <a:latin typeface="Arial"/>
                          <a:ea typeface="Times New Roman"/>
                          <a:cs typeface="Times New Roman"/>
                        </a:rPr>
                        <a:t>Compare and Contrast Venn Diagram –</a:t>
                      </a:r>
                      <a:endParaRPr lang="en-US" sz="900" dirty="0">
                        <a:latin typeface="Times New Roman"/>
                        <a:ea typeface="Times New Roman"/>
                        <a:cs typeface="Times New Roman"/>
                      </a:endParaRPr>
                    </a:p>
                    <a:p>
                      <a:pPr marL="0" marR="0">
                        <a:lnSpc>
                          <a:spcPct val="115000"/>
                        </a:lnSpc>
                        <a:spcBef>
                          <a:spcPts val="0"/>
                        </a:spcBef>
                        <a:spcAft>
                          <a:spcPts val="400"/>
                        </a:spcAft>
                      </a:pPr>
                      <a:r>
                        <a:rPr lang="en-US" sz="800" dirty="0">
                          <a:latin typeface="Arial"/>
                          <a:ea typeface="Times New Roman"/>
                          <a:cs typeface="Times New Roman"/>
                        </a:rPr>
                        <a:t>Phantom Tollbooth book to play</a:t>
                      </a:r>
                      <a:endParaRPr lang="en-US" sz="900" dirty="0">
                        <a:latin typeface="Times New Roman"/>
                        <a:ea typeface="Times New Roman"/>
                        <a:cs typeface="Times New Roman"/>
                      </a:endParaRPr>
                    </a:p>
                    <a:p>
                      <a:pPr marL="0" marR="0">
                        <a:lnSpc>
                          <a:spcPct val="115000"/>
                        </a:lnSpc>
                        <a:spcBef>
                          <a:spcPts val="0"/>
                        </a:spcBef>
                        <a:spcAft>
                          <a:spcPts val="400"/>
                        </a:spcAft>
                      </a:pPr>
                      <a:r>
                        <a:rPr lang="en-US" sz="800" dirty="0">
                          <a:latin typeface="Arial"/>
                          <a:ea typeface="Times New Roman"/>
                          <a:cs typeface="Times New Roman"/>
                        </a:rPr>
                        <a:t>Review</a:t>
                      </a:r>
                      <a:endParaRPr lang="en-US" sz="900" dirty="0">
                        <a:latin typeface="Times New Roman"/>
                        <a:ea typeface="Times New Roman"/>
                        <a:cs typeface="Times New Roman"/>
                      </a:endParaRPr>
                    </a:p>
                    <a:p>
                      <a:pPr marL="0" marR="0">
                        <a:lnSpc>
                          <a:spcPct val="115000"/>
                        </a:lnSpc>
                        <a:spcBef>
                          <a:spcPts val="0"/>
                        </a:spcBef>
                        <a:spcAft>
                          <a:spcPts val="400"/>
                        </a:spcAft>
                      </a:pPr>
                      <a:r>
                        <a:rPr lang="en-US" sz="800" dirty="0">
                          <a:latin typeface="Arial"/>
                          <a:ea typeface="Times New Roman"/>
                          <a:cs typeface="Times New Roman"/>
                        </a:rPr>
                        <a:t>Write your own scary story – Writer’s Workshop and publish your own book</a:t>
                      </a:r>
                      <a:endParaRPr lang="en-US" sz="900" dirty="0">
                        <a:latin typeface="Times New Roman"/>
                        <a:ea typeface="Times New Roman"/>
                        <a:cs typeface="Times New Roman"/>
                      </a:endParaRPr>
                    </a:p>
                    <a:p>
                      <a:pPr marL="0" marR="0">
                        <a:lnSpc>
                          <a:spcPct val="115000"/>
                        </a:lnSpc>
                        <a:spcBef>
                          <a:spcPts val="0"/>
                        </a:spcBef>
                        <a:spcAft>
                          <a:spcPts val="400"/>
                        </a:spcAft>
                      </a:pPr>
                      <a:r>
                        <a:rPr lang="en-US" sz="800" dirty="0">
                          <a:latin typeface="Arial"/>
                          <a:ea typeface="Times New Roman"/>
                          <a:cs typeface="Times New Roman"/>
                        </a:rPr>
                        <a:t>Author’s Study – Horror writers (R.L. Stein, Stephen King, etc.)</a:t>
                      </a:r>
                      <a:endParaRPr lang="en-US" sz="900" dirty="0">
                        <a:latin typeface="Times New Roman"/>
                        <a:ea typeface="Times New Roman"/>
                        <a:cs typeface="Times New Roman"/>
                      </a:endParaRPr>
                    </a:p>
                    <a:p>
                      <a:pPr marL="0" marR="0">
                        <a:lnSpc>
                          <a:spcPct val="115000"/>
                        </a:lnSpc>
                        <a:spcBef>
                          <a:spcPts val="0"/>
                        </a:spcBef>
                        <a:spcAft>
                          <a:spcPts val="400"/>
                        </a:spcAft>
                      </a:pPr>
                      <a:r>
                        <a:rPr lang="en-US" sz="800" dirty="0">
                          <a:latin typeface="Arial"/>
                          <a:ea typeface="Times New Roman"/>
                          <a:cs typeface="Times New Roman"/>
                        </a:rPr>
                        <a:t>Art as a springboard for story</a:t>
                      </a:r>
                      <a:endParaRPr lang="en-US" sz="900" dirty="0">
                        <a:latin typeface="Times New Roman"/>
                        <a:ea typeface="Times New Roman"/>
                        <a:cs typeface="Times New Roman"/>
                      </a:endParaRPr>
                    </a:p>
                    <a:p>
                      <a:pPr marL="0" marR="0">
                        <a:lnSpc>
                          <a:spcPct val="115000"/>
                        </a:lnSpc>
                        <a:spcBef>
                          <a:spcPts val="0"/>
                        </a:spcBef>
                        <a:spcAft>
                          <a:spcPts val="400"/>
                        </a:spcAft>
                      </a:pPr>
                      <a:r>
                        <a:rPr lang="en-US" sz="800" dirty="0">
                          <a:latin typeface="Arial"/>
                          <a:ea typeface="Times New Roman"/>
                          <a:cs typeface="Times New Roman"/>
                        </a:rPr>
                        <a:t>Album Cover Project</a:t>
                      </a:r>
                      <a:endParaRPr lang="en-US" sz="900" dirty="0">
                        <a:latin typeface="Times New Roman"/>
                        <a:ea typeface="Times New Roman"/>
                        <a:cs typeface="Times New Roman"/>
                      </a:endParaRPr>
                    </a:p>
                    <a:p>
                      <a:pPr marL="0" marR="0">
                        <a:lnSpc>
                          <a:spcPct val="115000"/>
                        </a:lnSpc>
                        <a:spcBef>
                          <a:spcPts val="0"/>
                        </a:spcBef>
                        <a:spcAft>
                          <a:spcPts val="400"/>
                        </a:spcAft>
                      </a:pPr>
                      <a:r>
                        <a:rPr lang="en-US" sz="800" dirty="0">
                          <a:latin typeface="Arial"/>
                          <a:ea typeface="Times New Roman"/>
                          <a:cs typeface="Times New Roman"/>
                        </a:rPr>
                        <a:t>Theme Song Essay</a:t>
                      </a:r>
                      <a:endParaRPr lang="en-US" sz="900" dirty="0">
                        <a:latin typeface="Times New Roman"/>
                        <a:ea typeface="Times New Roman"/>
                        <a:cs typeface="Times New Roman"/>
                      </a:endParaRPr>
                    </a:p>
                    <a:p>
                      <a:pPr marL="0" marR="0">
                        <a:lnSpc>
                          <a:spcPct val="115000"/>
                        </a:lnSpc>
                        <a:spcBef>
                          <a:spcPts val="0"/>
                        </a:spcBef>
                        <a:spcAft>
                          <a:spcPts val="400"/>
                        </a:spcAft>
                      </a:pPr>
                      <a:r>
                        <a:rPr lang="en-US" sz="800" dirty="0">
                          <a:latin typeface="Arial"/>
                          <a:ea typeface="Times New Roman"/>
                          <a:cs typeface="Times New Roman"/>
                        </a:rPr>
                        <a:t>Author Quest</a:t>
                      </a:r>
                      <a:endParaRPr lang="en-US" sz="900" dirty="0">
                        <a:latin typeface="Times New Roman"/>
                        <a:ea typeface="Times New Roman"/>
                        <a:cs typeface="Times New Roman"/>
                      </a:endParaRPr>
                    </a:p>
                    <a:p>
                      <a:pPr marL="0" marR="0">
                        <a:lnSpc>
                          <a:spcPct val="115000"/>
                        </a:lnSpc>
                        <a:spcBef>
                          <a:spcPts val="0"/>
                        </a:spcBef>
                        <a:spcAft>
                          <a:spcPts val="400"/>
                        </a:spcAft>
                      </a:pPr>
                      <a:r>
                        <a:rPr lang="en-US" sz="800" dirty="0">
                          <a:latin typeface="Arial"/>
                          <a:ea typeface="Times New Roman"/>
                          <a:cs typeface="Times New Roman"/>
                        </a:rPr>
                        <a:t>“Writing a Movie”</a:t>
                      </a:r>
                      <a:endParaRPr lang="en-US" sz="900" dirty="0">
                        <a:latin typeface="Times New Roman"/>
                        <a:ea typeface="Times New Roman"/>
                        <a:cs typeface="Times New Roman"/>
                      </a:endParaRPr>
                    </a:p>
                    <a:p>
                      <a:pPr marL="0" marR="0">
                        <a:lnSpc>
                          <a:spcPct val="115000"/>
                        </a:lnSpc>
                        <a:spcBef>
                          <a:spcPts val="0"/>
                        </a:spcBef>
                        <a:spcAft>
                          <a:spcPts val="400"/>
                        </a:spcAft>
                      </a:pPr>
                      <a:r>
                        <a:rPr lang="en-US" sz="800" dirty="0">
                          <a:latin typeface="Arial"/>
                          <a:ea typeface="Times New Roman"/>
                          <a:cs typeface="Times New Roman"/>
                        </a:rPr>
                        <a:t>Sound Movie</a:t>
                      </a:r>
                      <a:endParaRPr lang="en-US" sz="900" dirty="0">
                        <a:latin typeface="Times New Roman"/>
                        <a:ea typeface="Times New Roman"/>
                        <a:cs typeface="Times New Roman"/>
                      </a:endParaRPr>
                    </a:p>
                    <a:p>
                      <a:pPr marL="0" marR="0">
                        <a:lnSpc>
                          <a:spcPct val="115000"/>
                        </a:lnSpc>
                        <a:spcBef>
                          <a:spcPts val="0"/>
                        </a:spcBef>
                        <a:spcAft>
                          <a:spcPts val="400"/>
                        </a:spcAft>
                      </a:pPr>
                      <a:r>
                        <a:rPr lang="en-US" sz="800" dirty="0">
                          <a:latin typeface="Arial"/>
                          <a:ea typeface="Times New Roman"/>
                          <a:cs typeface="Times New Roman"/>
                        </a:rPr>
                        <a:t>Abstract Representation</a:t>
                      </a:r>
                      <a:endParaRPr lang="en-US" sz="900" dirty="0">
                        <a:latin typeface="Times New Roman"/>
                        <a:ea typeface="Times New Roman"/>
                        <a:cs typeface="Times New Roman"/>
                      </a:endParaRPr>
                    </a:p>
                    <a:p>
                      <a:pPr marL="0" marR="0">
                        <a:lnSpc>
                          <a:spcPct val="115000"/>
                        </a:lnSpc>
                        <a:spcBef>
                          <a:spcPts val="0"/>
                        </a:spcBef>
                        <a:spcAft>
                          <a:spcPts val="400"/>
                        </a:spcAft>
                      </a:pPr>
                      <a:r>
                        <a:rPr lang="en-US" sz="800" dirty="0">
                          <a:latin typeface="Arial"/>
                          <a:ea typeface="Times New Roman"/>
                          <a:cs typeface="Times New Roman"/>
                        </a:rPr>
                        <a:t>Character </a:t>
                      </a:r>
                      <a:r>
                        <a:rPr lang="en-US" sz="800" dirty="0" err="1">
                          <a:latin typeface="Arial"/>
                          <a:ea typeface="Times New Roman"/>
                          <a:cs typeface="Times New Roman"/>
                        </a:rPr>
                        <a:t>Mandala</a:t>
                      </a:r>
                      <a:endParaRPr lang="en-US" sz="900" dirty="0">
                        <a:latin typeface="Times New Roman"/>
                        <a:ea typeface="Times New Roman"/>
                        <a:cs typeface="Times New Roman"/>
                      </a:endParaRPr>
                    </a:p>
                  </a:txBody>
                  <a:tcPr marL="11190" marR="1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960"/>
                        </a:spcAft>
                      </a:pPr>
                      <a:r>
                        <a:rPr lang="en-US" sz="800">
                          <a:latin typeface="Arial"/>
                          <a:ea typeface="Times New Roman"/>
                          <a:cs typeface="Times New Roman"/>
                        </a:rPr>
                        <a:t>Interim Assessments</a:t>
                      </a:r>
                      <a:endParaRPr lang="en-US" sz="900">
                        <a:latin typeface="Times New Roman"/>
                        <a:ea typeface="Times New Roman"/>
                        <a:cs typeface="Times New Roman"/>
                      </a:endParaRPr>
                    </a:p>
                    <a:p>
                      <a:pPr marL="0" marR="0">
                        <a:lnSpc>
                          <a:spcPct val="115000"/>
                        </a:lnSpc>
                        <a:spcBef>
                          <a:spcPts val="0"/>
                        </a:spcBef>
                        <a:spcAft>
                          <a:spcPts val="960"/>
                        </a:spcAft>
                      </a:pPr>
                      <a:r>
                        <a:rPr lang="en-US" sz="800">
                          <a:latin typeface="Arial"/>
                          <a:ea typeface="Times New Roman"/>
                          <a:cs typeface="Times New Roman"/>
                        </a:rPr>
                        <a:t>Narrative Writing Rubrics</a:t>
                      </a:r>
                      <a:endParaRPr lang="en-US" sz="900">
                        <a:latin typeface="Times New Roman"/>
                        <a:ea typeface="Times New Roman"/>
                        <a:cs typeface="Times New Roman"/>
                      </a:endParaRPr>
                    </a:p>
                    <a:p>
                      <a:pPr marL="0" marR="0">
                        <a:lnSpc>
                          <a:spcPct val="115000"/>
                        </a:lnSpc>
                        <a:spcBef>
                          <a:spcPts val="0"/>
                        </a:spcBef>
                        <a:spcAft>
                          <a:spcPts val="960"/>
                        </a:spcAft>
                      </a:pPr>
                      <a:r>
                        <a:rPr lang="en-US" sz="800">
                          <a:latin typeface="Arial"/>
                          <a:ea typeface="Times New Roman"/>
                          <a:cs typeface="Times New Roman"/>
                        </a:rPr>
                        <a:t>Ongoing Writing Portfolios</a:t>
                      </a:r>
                      <a:endParaRPr lang="en-US" sz="900">
                        <a:latin typeface="Times New Roman"/>
                        <a:ea typeface="Times New Roman"/>
                        <a:cs typeface="Times New Roman"/>
                      </a:endParaRPr>
                    </a:p>
                    <a:p>
                      <a:pPr marL="0" marR="0">
                        <a:lnSpc>
                          <a:spcPct val="115000"/>
                        </a:lnSpc>
                        <a:spcBef>
                          <a:spcPts val="0"/>
                        </a:spcBef>
                        <a:spcAft>
                          <a:spcPts val="960"/>
                        </a:spcAft>
                      </a:pPr>
                      <a:r>
                        <a:rPr lang="en-US" sz="800">
                          <a:latin typeface="Arial"/>
                          <a:ea typeface="Times New Roman"/>
                          <a:cs typeface="Times New Roman"/>
                        </a:rPr>
                        <a:t>Formative Assessments: Quizzes, Tests</a:t>
                      </a:r>
                      <a:endParaRPr lang="en-US" sz="900">
                        <a:latin typeface="Times New Roman"/>
                        <a:ea typeface="Times New Roman"/>
                        <a:cs typeface="Times New Roman"/>
                      </a:endParaRPr>
                    </a:p>
                    <a:p>
                      <a:pPr marL="0" marR="0">
                        <a:lnSpc>
                          <a:spcPct val="115000"/>
                        </a:lnSpc>
                        <a:spcBef>
                          <a:spcPts val="0"/>
                        </a:spcBef>
                        <a:spcAft>
                          <a:spcPts val="960"/>
                        </a:spcAft>
                      </a:pPr>
                      <a:r>
                        <a:rPr lang="en-US" sz="800">
                          <a:latin typeface="Arial"/>
                          <a:ea typeface="Times New Roman"/>
                          <a:cs typeface="Times New Roman"/>
                        </a:rPr>
                        <a:t>Weekly spelling tests covering frequently misspelled words</a:t>
                      </a:r>
                      <a:endParaRPr lang="en-US" sz="900">
                        <a:latin typeface="Times New Roman"/>
                        <a:ea typeface="Times New Roman"/>
                        <a:cs typeface="Times New Roman"/>
                      </a:endParaRPr>
                    </a:p>
                    <a:p>
                      <a:pPr marL="0" marR="0">
                        <a:lnSpc>
                          <a:spcPct val="115000"/>
                        </a:lnSpc>
                        <a:spcBef>
                          <a:spcPts val="0"/>
                        </a:spcBef>
                        <a:spcAft>
                          <a:spcPts val="960"/>
                        </a:spcAft>
                      </a:pPr>
                      <a:r>
                        <a:rPr lang="en-US" sz="800">
                          <a:latin typeface="Arial"/>
                          <a:ea typeface="Times New Roman"/>
                          <a:cs typeface="Times New Roman"/>
                        </a:rPr>
                        <a:t>Direct Vocabulary Instruction</a:t>
                      </a:r>
                      <a:endParaRPr lang="en-US" sz="900">
                        <a:latin typeface="Times New Roman"/>
                        <a:ea typeface="Times New Roman"/>
                        <a:cs typeface="Times New Roman"/>
                      </a:endParaRPr>
                    </a:p>
                  </a:txBody>
                  <a:tcPr marL="11190" marR="1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001">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algn="ctr">
                        <a:lnSpc>
                          <a:spcPct val="120000"/>
                        </a:lnSpc>
                        <a:spcBef>
                          <a:spcPts val="0"/>
                        </a:spcBef>
                        <a:spcAft>
                          <a:spcPts val="0"/>
                        </a:spcAft>
                      </a:pPr>
                      <a:r>
                        <a:rPr lang="en-US" sz="900" b="1">
                          <a:latin typeface="Arial"/>
                          <a:ea typeface="Times New Roman"/>
                          <a:cs typeface="Times New Roman"/>
                        </a:rPr>
                        <a:t>Unit Requirements</a:t>
                      </a:r>
                      <a:endParaRPr lang="en-US" sz="900">
                        <a:latin typeface="Times New Roman"/>
                        <a:ea typeface="Times New Roman"/>
                        <a:cs typeface="Times New Roman"/>
                      </a:endParaRPr>
                    </a:p>
                  </a:txBody>
                  <a:tcPr marL="11190" marR="1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4544">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a:lnSpc>
                          <a:spcPct val="120000"/>
                        </a:lnSpc>
                        <a:spcBef>
                          <a:spcPts val="0"/>
                        </a:spcBef>
                        <a:spcAft>
                          <a:spcPts val="1200"/>
                        </a:spcAft>
                      </a:pPr>
                      <a:r>
                        <a:rPr lang="en-US" sz="800" dirty="0">
                          <a:latin typeface="Arial"/>
                          <a:ea typeface="Times New Roman"/>
                          <a:cs typeface="Times New Roman"/>
                        </a:rPr>
                        <a:t>1 long writing piece</a:t>
                      </a:r>
                      <a:endParaRPr lang="en-US" sz="900" dirty="0">
                        <a:latin typeface="Times New Roman"/>
                        <a:ea typeface="Times New Roman"/>
                        <a:cs typeface="Times New Roman"/>
                      </a:endParaRPr>
                    </a:p>
                    <a:p>
                      <a:pPr marL="0" marR="0">
                        <a:lnSpc>
                          <a:spcPct val="120000"/>
                        </a:lnSpc>
                        <a:spcBef>
                          <a:spcPts val="0"/>
                        </a:spcBef>
                        <a:spcAft>
                          <a:spcPts val="1200"/>
                        </a:spcAft>
                      </a:pPr>
                      <a:r>
                        <a:rPr lang="en-US" sz="800" dirty="0">
                          <a:latin typeface="Arial"/>
                          <a:ea typeface="Times New Roman"/>
                          <a:cs typeface="Times New Roman"/>
                        </a:rPr>
                        <a:t>1 Oral Presentation</a:t>
                      </a:r>
                      <a:endParaRPr lang="en-US" sz="900" dirty="0">
                        <a:latin typeface="Times New Roman"/>
                        <a:ea typeface="Times New Roman"/>
                        <a:cs typeface="Times New Roman"/>
                      </a:endParaRPr>
                    </a:p>
                    <a:p>
                      <a:pPr marL="0" marR="0">
                        <a:lnSpc>
                          <a:spcPct val="120000"/>
                        </a:lnSpc>
                        <a:spcBef>
                          <a:spcPts val="0"/>
                        </a:spcBef>
                        <a:spcAft>
                          <a:spcPts val="1200"/>
                        </a:spcAft>
                      </a:pPr>
                      <a:r>
                        <a:rPr lang="en-US" sz="800" dirty="0">
                          <a:latin typeface="Arial"/>
                          <a:ea typeface="Times New Roman"/>
                          <a:cs typeface="Times New Roman"/>
                        </a:rPr>
                        <a:t>1 21</a:t>
                      </a:r>
                      <a:r>
                        <a:rPr lang="en-US" sz="800" baseline="30000" dirty="0">
                          <a:latin typeface="Arial"/>
                          <a:ea typeface="Times New Roman"/>
                          <a:cs typeface="Times New Roman"/>
                        </a:rPr>
                        <a:t>st</a:t>
                      </a:r>
                      <a:r>
                        <a:rPr lang="en-US" sz="800" dirty="0">
                          <a:latin typeface="Arial"/>
                          <a:ea typeface="Times New Roman"/>
                          <a:cs typeface="Times New Roman"/>
                        </a:rPr>
                        <a:t> Century </a:t>
                      </a:r>
                      <a:r>
                        <a:rPr lang="en-US" sz="800" dirty="0" err="1">
                          <a:latin typeface="Arial"/>
                          <a:ea typeface="Times New Roman"/>
                          <a:cs typeface="Times New Roman"/>
                        </a:rPr>
                        <a:t>LIteracies</a:t>
                      </a:r>
                      <a:r>
                        <a:rPr lang="en-US" sz="800" dirty="0">
                          <a:latin typeface="Arial"/>
                          <a:ea typeface="Times New Roman"/>
                          <a:cs typeface="Times New Roman"/>
                        </a:rPr>
                        <a:t> Activity</a:t>
                      </a:r>
                      <a:endParaRPr lang="en-US" sz="900" dirty="0">
                        <a:latin typeface="Times New Roman"/>
                        <a:ea typeface="Times New Roman"/>
                        <a:cs typeface="Times New Roman"/>
                      </a:endParaRPr>
                    </a:p>
                    <a:p>
                      <a:pPr marL="0" marR="0">
                        <a:lnSpc>
                          <a:spcPct val="120000"/>
                        </a:lnSpc>
                        <a:spcBef>
                          <a:spcPts val="0"/>
                        </a:spcBef>
                        <a:spcAft>
                          <a:spcPts val="1200"/>
                        </a:spcAft>
                      </a:pPr>
                      <a:r>
                        <a:rPr lang="en-US" sz="800" dirty="0">
                          <a:latin typeface="Arial"/>
                          <a:ea typeface="Times New Roman"/>
                          <a:cs typeface="Times New Roman"/>
                        </a:rPr>
                        <a:t>3 Lessons incorporating non-print texts</a:t>
                      </a:r>
                      <a:endParaRPr lang="en-US" sz="900" dirty="0">
                        <a:latin typeface="Times New Roman"/>
                        <a:ea typeface="Times New Roman"/>
                        <a:cs typeface="Times New Roman"/>
                      </a:endParaRPr>
                    </a:p>
                  </a:txBody>
                  <a:tcPr marL="11190" marR="1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dirty="0" err="1" smtClean="0"/>
              <a:t>Recontextualized</a:t>
            </a:r>
            <a:endParaRPr lang="en-US" dirty="0"/>
          </a:p>
        </p:txBody>
      </p:sp>
      <p:sp>
        <p:nvSpPr>
          <p:cNvPr id="3" name="Content Placeholder 2"/>
          <p:cNvSpPr>
            <a:spLocks noGrp="1"/>
          </p:cNvSpPr>
          <p:nvPr>
            <p:ph idx="1"/>
          </p:nvPr>
        </p:nvSpPr>
        <p:spPr/>
        <p:txBody>
          <a:bodyPr/>
          <a:lstStyle/>
          <a:p>
            <a:r>
              <a:rPr lang="en-US" dirty="0" smtClean="0"/>
              <a:t>Incorporates parts of the other models</a:t>
            </a:r>
          </a:p>
          <a:p>
            <a:r>
              <a:rPr lang="en-US" dirty="0" smtClean="0"/>
              <a:t>Provides opportunities for students to build new knowledge and to transform pop culture texts for new purposes</a:t>
            </a:r>
          </a:p>
          <a:p>
            <a:r>
              <a:rPr lang="en-US" dirty="0" smtClean="0"/>
              <a:t>How can instruction both value students’ enjoyment and transform meaning and understanding?</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Bed Intruder” at the BET Awards</a:t>
            </a:r>
            <a:endParaRPr lang="en-US" dirty="0"/>
          </a:p>
        </p:txBody>
      </p:sp>
      <p:pic>
        <p:nvPicPr>
          <p:cNvPr id="5" name="Antoine Dodson Performs At BET Awards 2010  The Bed Intruder Song(3).mp4">
            <a:hlinkClick r:id="" action="ppaction://media"/>
          </p:cNvPr>
          <p:cNvPicPr>
            <a:picLocks noGrp="1" noRot="1" noChangeAspect="1"/>
          </p:cNvPicPr>
          <p:nvPr>
            <p:ph idx="1"/>
            <a:videoFile r:link="rId1"/>
          </p:nvPr>
        </p:nvPicPr>
        <p:blipFill>
          <a:blip r:embed="rId3" cstate="print"/>
          <a:stretch>
            <a:fillRect/>
          </a:stretch>
        </p:blipFill>
        <p:spPr>
          <a:xfrm>
            <a:off x="-1" y="-1"/>
            <a:ext cx="9144001" cy="68580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Internet Resources</a:t>
            </a:r>
            <a:endParaRPr lang="en-US" dirty="0"/>
          </a:p>
        </p:txBody>
      </p:sp>
      <p:sp>
        <p:nvSpPr>
          <p:cNvPr id="3" name="Content Placeholder 2"/>
          <p:cNvSpPr>
            <a:spLocks noGrp="1"/>
          </p:cNvSpPr>
          <p:nvPr>
            <p:ph idx="1"/>
          </p:nvPr>
        </p:nvSpPr>
        <p:spPr/>
        <p:txBody>
          <a:bodyPr/>
          <a:lstStyle/>
          <a:p>
            <a:r>
              <a:rPr lang="en-US" sz="3000" dirty="0" smtClean="0"/>
              <a:t>www.popculturemadness.com</a:t>
            </a:r>
          </a:p>
          <a:p>
            <a:r>
              <a:rPr lang="en-US" sz="3000" dirty="0" smtClean="0"/>
              <a:t>www.rottentomatoes.com – movie reviews</a:t>
            </a:r>
          </a:p>
          <a:p>
            <a:r>
              <a:rPr lang="en-US" sz="3000" dirty="0" smtClean="0"/>
              <a:t>www.allmusic.com</a:t>
            </a:r>
          </a:p>
          <a:p>
            <a:r>
              <a:rPr lang="en-US" sz="3000" dirty="0" smtClean="0"/>
              <a:t>www.readwritethink.com – many lesson plans</a:t>
            </a:r>
          </a:p>
          <a:p>
            <a:r>
              <a:rPr lang="en-US" sz="3000" dirty="0" smtClean="0"/>
              <a:t>www.zamzar.com – convert video files</a:t>
            </a:r>
          </a:p>
          <a:p>
            <a:r>
              <a:rPr lang="en-US" sz="3000" dirty="0" smtClean="0"/>
              <a:t>Photo Story 3 - http://www.microsoft.com/windowsxp/using/digitalphotography/PhotoStory/default.mspx</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 the 3 R’s of Pop Culture Pedagogy</a:t>
            </a:r>
            <a:endParaRPr lang="en-US" dirty="0"/>
          </a:p>
        </p:txBody>
      </p:sp>
      <p:sp>
        <p:nvSpPr>
          <p:cNvPr id="3" name="Content Placeholder 2"/>
          <p:cNvSpPr>
            <a:spLocks noGrp="1"/>
          </p:cNvSpPr>
          <p:nvPr>
            <p:ph idx="1"/>
          </p:nvPr>
        </p:nvSpPr>
        <p:spPr/>
        <p:txBody>
          <a:bodyPr/>
          <a:lstStyle/>
          <a:p>
            <a:pPr marL="514350" indent="-514350" algn="ctr">
              <a:buAutoNum type="arabicPeriod"/>
            </a:pPr>
            <a:r>
              <a:rPr lang="en-US" sz="4400" b="1" dirty="0" smtClean="0"/>
              <a:t>Reflective</a:t>
            </a:r>
          </a:p>
          <a:p>
            <a:pPr marL="514350" indent="-514350" algn="ctr">
              <a:buAutoNum type="arabicPeriod"/>
            </a:pPr>
            <a:r>
              <a:rPr lang="en-US" sz="4400" b="1" dirty="0" smtClean="0"/>
              <a:t>Responsible</a:t>
            </a:r>
          </a:p>
          <a:p>
            <a:pPr marL="514350" indent="-514350" algn="ctr">
              <a:buAutoNum type="arabicPeriod"/>
            </a:pPr>
            <a:r>
              <a:rPr lang="en-US" sz="4400" b="1" dirty="0" smtClean="0"/>
              <a:t>Respectful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You Are So Dumb.JPG"/>
          <p:cNvPicPr>
            <a:picLocks noGrp="1" noChangeAspect="1"/>
          </p:cNvPicPr>
          <p:nvPr>
            <p:ph idx="1"/>
          </p:nvPr>
        </p:nvPicPr>
        <p:blipFill>
          <a:blip r:embed="rId2" cstate="print"/>
          <a:stretch>
            <a:fillRect/>
          </a:stretch>
        </p:blipFill>
        <p:spPr>
          <a:xfrm>
            <a:off x="0" y="-34522"/>
            <a:ext cx="9221235" cy="689252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ELA Curriculum </a:t>
            </a:r>
            <a:endParaRPr lang="en-US" dirty="0"/>
          </a:p>
        </p:txBody>
      </p:sp>
      <p:graphicFrame>
        <p:nvGraphicFramePr>
          <p:cNvPr id="4" name="Content Placeholder 3"/>
          <p:cNvGraphicFramePr>
            <a:graphicFrameLocks noGrp="1"/>
          </p:cNvGraphicFramePr>
          <p:nvPr>
            <p:ph idx="1"/>
          </p:nvPr>
        </p:nvGraphicFramePr>
        <p:xfrm>
          <a:off x="304800" y="1447800"/>
          <a:ext cx="8610600" cy="5370576"/>
        </p:xfrm>
        <a:graphic>
          <a:graphicData uri="http://schemas.openxmlformats.org/drawingml/2006/table">
            <a:tbl>
              <a:tblPr/>
              <a:tblGrid>
                <a:gridCol w="2286000"/>
                <a:gridCol w="521270"/>
                <a:gridCol w="621730"/>
                <a:gridCol w="3013710"/>
                <a:gridCol w="2167890"/>
              </a:tblGrid>
              <a:tr h="147955">
                <a:tc gridSpan="2">
                  <a:txBody>
                    <a:bodyPr/>
                    <a:lstStyle/>
                    <a:p>
                      <a:pPr marL="0" marR="0">
                        <a:lnSpc>
                          <a:spcPct val="120000"/>
                        </a:lnSpc>
                        <a:spcBef>
                          <a:spcPts val="0"/>
                        </a:spcBef>
                        <a:spcAft>
                          <a:spcPts val="0"/>
                        </a:spcAft>
                      </a:pPr>
                      <a:r>
                        <a:rPr lang="en-US" sz="900" b="1" dirty="0">
                          <a:latin typeface="Arial"/>
                          <a:ea typeface="Times New Roman"/>
                          <a:cs typeface="Times New Roman"/>
                        </a:rPr>
                        <a:t>Theme – Visions and Dreams</a:t>
                      </a:r>
                      <a:endParaRPr lang="en-US" sz="900" dirty="0">
                        <a:latin typeface="Times New Roman"/>
                        <a:ea typeface="Times New Roman"/>
                        <a:cs typeface="Times New Roman"/>
                      </a:endParaRPr>
                    </a:p>
                  </a:txBody>
                  <a:tcPr marL="8281" marR="8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nSpc>
                          <a:spcPct val="120000"/>
                        </a:lnSpc>
                        <a:spcBef>
                          <a:spcPts val="0"/>
                        </a:spcBef>
                        <a:spcAft>
                          <a:spcPts val="0"/>
                        </a:spcAft>
                      </a:pPr>
                      <a:r>
                        <a:rPr lang="en-US" sz="900" b="1">
                          <a:latin typeface="Helvetica"/>
                          <a:ea typeface="Times New Roman"/>
                          <a:cs typeface="Times New Roman"/>
                        </a:rPr>
                        <a:t>Fourth Unit – </a:t>
                      </a:r>
                      <a:r>
                        <a:rPr lang="en-US" sz="900">
                          <a:latin typeface="Helvetica"/>
                          <a:ea typeface="Times New Roman"/>
                          <a:cs typeface="Times New Roman"/>
                        </a:rPr>
                        <a:t>Recommended for 4th</a:t>
                      </a:r>
                      <a:r>
                        <a:rPr lang="en-US" sz="900" b="1">
                          <a:latin typeface="Helvetica"/>
                          <a:ea typeface="Times New Roman"/>
                          <a:cs typeface="Times New Roman"/>
                        </a:rPr>
                        <a:t> </a:t>
                      </a:r>
                      <a:r>
                        <a:rPr lang="en-US" sz="900">
                          <a:latin typeface="Helvetica"/>
                          <a:ea typeface="Times New Roman"/>
                          <a:cs typeface="Times New Roman"/>
                        </a:rPr>
                        <a:t>Quarter</a:t>
                      </a:r>
                      <a:endParaRPr lang="en-US" sz="900">
                        <a:latin typeface="Times New Roman"/>
                        <a:ea typeface="Times New Roman"/>
                        <a:cs typeface="Times New Roman"/>
                      </a:endParaRPr>
                    </a:p>
                  </a:txBody>
                  <a:tcPr marL="8281" marR="8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900" b="1">
                          <a:latin typeface="Helvetica"/>
                          <a:ea typeface="Times New Roman"/>
                          <a:cs typeface="Times New Roman"/>
                        </a:rPr>
                        <a:t>9th Grade</a:t>
                      </a:r>
                      <a:endParaRPr lang="en-US" sz="900">
                        <a:latin typeface="Times New Roman"/>
                        <a:ea typeface="Times New Roman"/>
                        <a:cs typeface="Times New Roman"/>
                      </a:endParaRPr>
                    </a:p>
                  </a:txBody>
                  <a:tcPr marL="8281" marR="8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128">
                <a:tc gridSpan="5">
                  <a:txBody>
                    <a:bodyPr/>
                    <a:lstStyle/>
                    <a:p>
                      <a:pPr marL="0" marR="0">
                        <a:lnSpc>
                          <a:spcPct val="120000"/>
                        </a:lnSpc>
                        <a:spcBef>
                          <a:spcPts val="0"/>
                        </a:spcBef>
                        <a:spcAft>
                          <a:spcPts val="0"/>
                        </a:spcAft>
                      </a:pPr>
                      <a:r>
                        <a:rPr lang="en-US" sz="900" b="1">
                          <a:latin typeface="Arial"/>
                          <a:ea typeface="Times New Roman"/>
                          <a:cs typeface="Times New Roman"/>
                        </a:rPr>
                        <a:t>Essential Questions:</a:t>
                      </a:r>
                      <a:endParaRPr lang="en-US" sz="900">
                        <a:latin typeface="Times New Roman"/>
                        <a:ea typeface="Times New Roman"/>
                        <a:cs typeface="Times New Roman"/>
                      </a:endParaRPr>
                    </a:p>
                    <a:p>
                      <a:pPr marL="0" marR="0">
                        <a:lnSpc>
                          <a:spcPct val="120000"/>
                        </a:lnSpc>
                        <a:spcBef>
                          <a:spcPts val="0"/>
                        </a:spcBef>
                        <a:spcAft>
                          <a:spcPts val="0"/>
                        </a:spcAft>
                      </a:pPr>
                      <a:r>
                        <a:rPr lang="en-US" sz="900">
                          <a:latin typeface="Arial"/>
                          <a:ea typeface="Times New Roman"/>
                          <a:cs typeface="Times New Roman"/>
                        </a:rPr>
                        <a:t>How can I make this a better world?</a:t>
                      </a:r>
                      <a:endParaRPr lang="en-US" sz="900">
                        <a:latin typeface="Times New Roman"/>
                        <a:ea typeface="Times New Roman"/>
                        <a:cs typeface="Times New Roman"/>
                      </a:endParaRPr>
                    </a:p>
                    <a:p>
                      <a:pPr marL="0" marR="0">
                        <a:lnSpc>
                          <a:spcPct val="120000"/>
                        </a:lnSpc>
                        <a:spcBef>
                          <a:spcPts val="0"/>
                        </a:spcBef>
                        <a:spcAft>
                          <a:spcPts val="0"/>
                        </a:spcAft>
                      </a:pPr>
                      <a:r>
                        <a:rPr lang="en-US" sz="900">
                          <a:latin typeface="Arial"/>
                          <a:ea typeface="Times New Roman"/>
                          <a:cs typeface="Times New Roman"/>
                        </a:rPr>
                        <a:t>What do I believe?</a:t>
                      </a:r>
                      <a:endParaRPr lang="en-US" sz="900">
                        <a:latin typeface="Times New Roman"/>
                        <a:ea typeface="Times New Roman"/>
                        <a:cs typeface="Times New Roman"/>
                      </a:endParaRPr>
                    </a:p>
                    <a:p>
                      <a:pPr marL="0" marR="0">
                        <a:lnSpc>
                          <a:spcPct val="120000"/>
                        </a:lnSpc>
                        <a:spcBef>
                          <a:spcPts val="0"/>
                        </a:spcBef>
                        <a:spcAft>
                          <a:spcPts val="0"/>
                        </a:spcAft>
                      </a:pPr>
                      <a:r>
                        <a:rPr lang="en-US" sz="900">
                          <a:latin typeface="Arial"/>
                          <a:ea typeface="Times New Roman"/>
                          <a:cs typeface="Times New Roman"/>
                        </a:rPr>
                        <a:t>Am I a participant or a bystander?</a:t>
                      </a:r>
                      <a:endParaRPr lang="en-US" sz="900">
                        <a:latin typeface="Times New Roman"/>
                        <a:ea typeface="Times New Roman"/>
                        <a:cs typeface="Times New Roman"/>
                      </a:endParaRPr>
                    </a:p>
                    <a:p>
                      <a:pPr marL="0" marR="0">
                        <a:lnSpc>
                          <a:spcPct val="120000"/>
                        </a:lnSpc>
                        <a:spcBef>
                          <a:spcPts val="0"/>
                        </a:spcBef>
                        <a:spcAft>
                          <a:spcPts val="0"/>
                        </a:spcAft>
                      </a:pPr>
                      <a:r>
                        <a:rPr lang="en-US" sz="900">
                          <a:latin typeface="Arial"/>
                          <a:ea typeface="Times New Roman"/>
                          <a:cs typeface="Times New Roman"/>
                        </a:rPr>
                        <a:t>What is the American Dream?</a:t>
                      </a:r>
                      <a:endParaRPr lang="en-US" sz="900">
                        <a:latin typeface="Times New Roman"/>
                        <a:ea typeface="Times New Roman"/>
                        <a:cs typeface="Times New Roman"/>
                      </a:endParaRPr>
                    </a:p>
                  </a:txBody>
                  <a:tcPr marL="8281" marR="8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0248">
                <a:tc>
                  <a:txBody>
                    <a:bodyPr/>
                    <a:lstStyle/>
                    <a:p>
                      <a:pPr marL="0" marR="0" algn="ctr">
                        <a:spcBef>
                          <a:spcPts val="0"/>
                        </a:spcBef>
                        <a:spcAft>
                          <a:spcPts val="0"/>
                        </a:spcAft>
                      </a:pPr>
                      <a:r>
                        <a:rPr lang="en-US" sz="900" b="1">
                          <a:latin typeface="Arial"/>
                          <a:ea typeface="Times New Roman"/>
                          <a:cs typeface="Times New Roman"/>
                        </a:rPr>
                        <a:t>Texts/Resources</a:t>
                      </a:r>
                      <a:endParaRPr lang="en-US" sz="900">
                        <a:latin typeface="Times New Roman"/>
                        <a:ea typeface="Times New Roman"/>
                        <a:cs typeface="Times New Roman"/>
                      </a:endParaRPr>
                    </a:p>
                  </a:txBody>
                  <a:tcPr marL="8281" marR="8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20000"/>
                        </a:lnSpc>
                        <a:spcBef>
                          <a:spcPts val="0"/>
                        </a:spcBef>
                        <a:spcAft>
                          <a:spcPts val="0"/>
                        </a:spcAft>
                      </a:pPr>
                      <a:r>
                        <a:rPr lang="en-US" sz="900" b="1">
                          <a:latin typeface="Arial"/>
                          <a:ea typeface="Times New Roman"/>
                          <a:cs typeface="Times New Roman"/>
                        </a:rPr>
                        <a:t>Common Core Standards</a:t>
                      </a:r>
                      <a:endParaRPr lang="en-US" sz="900">
                        <a:latin typeface="Times New Roman"/>
                        <a:ea typeface="Times New Roman"/>
                        <a:cs typeface="Times New Roman"/>
                      </a:endParaRPr>
                    </a:p>
                  </a:txBody>
                  <a:tcPr marL="8281" marR="8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20000"/>
                        </a:lnSpc>
                        <a:spcBef>
                          <a:spcPts val="0"/>
                        </a:spcBef>
                        <a:spcAft>
                          <a:spcPts val="0"/>
                        </a:spcAft>
                      </a:pPr>
                      <a:r>
                        <a:rPr lang="en-US" sz="900" b="1">
                          <a:latin typeface="Arial"/>
                          <a:ea typeface="Times New Roman"/>
                          <a:cs typeface="Times New Roman"/>
                        </a:rPr>
                        <a:t>Activities/Projects</a:t>
                      </a:r>
                      <a:endParaRPr lang="en-US" sz="900">
                        <a:latin typeface="Times New Roman"/>
                        <a:ea typeface="Times New Roman"/>
                        <a:cs typeface="Times New Roman"/>
                      </a:endParaRPr>
                    </a:p>
                  </a:txBody>
                  <a:tcPr marL="8281" marR="8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0000"/>
                        </a:lnSpc>
                        <a:spcBef>
                          <a:spcPts val="0"/>
                        </a:spcBef>
                        <a:spcAft>
                          <a:spcPts val="0"/>
                        </a:spcAft>
                      </a:pPr>
                      <a:r>
                        <a:rPr lang="en-US" sz="900" b="1">
                          <a:latin typeface="Arial"/>
                          <a:ea typeface="Times New Roman"/>
                          <a:cs typeface="Times New Roman"/>
                        </a:rPr>
                        <a:t>Assessments/Measures</a:t>
                      </a:r>
                      <a:endParaRPr lang="en-US" sz="900">
                        <a:latin typeface="Times New Roman"/>
                        <a:ea typeface="Times New Roman"/>
                        <a:cs typeface="Times New Roman"/>
                      </a:endParaRPr>
                    </a:p>
                  </a:txBody>
                  <a:tcPr marL="8281" marR="8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9153">
                <a:tc rowSpan="2">
                  <a:txBody>
                    <a:bodyPr/>
                    <a:lstStyle/>
                    <a:p>
                      <a:pPr marL="0" marR="0">
                        <a:lnSpc>
                          <a:spcPct val="120000"/>
                        </a:lnSpc>
                        <a:spcBef>
                          <a:spcPts val="0"/>
                        </a:spcBef>
                        <a:spcAft>
                          <a:spcPts val="0"/>
                        </a:spcAft>
                      </a:pPr>
                      <a:r>
                        <a:rPr lang="en-US" sz="900" b="1" dirty="0">
                          <a:latin typeface="Arial"/>
                          <a:ea typeface="Times New Roman"/>
                          <a:cs typeface="Times New Roman"/>
                        </a:rPr>
                        <a:t>Primary Novel:</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i="1" dirty="0">
                          <a:latin typeface="Arial"/>
                          <a:ea typeface="Times New Roman"/>
                          <a:cs typeface="Times New Roman"/>
                        </a:rPr>
                        <a:t>To Kill a Mockingbird</a:t>
                      </a:r>
                      <a:r>
                        <a:rPr lang="en-US" sz="900" dirty="0">
                          <a:latin typeface="Arial"/>
                          <a:ea typeface="Times New Roman"/>
                          <a:cs typeface="Times New Roman"/>
                        </a:rPr>
                        <a:t>, Harper Lee, or</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i="1" dirty="0">
                          <a:latin typeface="Arial"/>
                          <a:ea typeface="Times New Roman"/>
                          <a:cs typeface="Times New Roman"/>
                        </a:rPr>
                        <a:t>I Know Why the Caged Bird Sings</a:t>
                      </a:r>
                      <a:r>
                        <a:rPr lang="en-US" sz="900" dirty="0">
                          <a:latin typeface="Arial"/>
                          <a:ea typeface="Times New Roman"/>
                          <a:cs typeface="Times New Roman"/>
                        </a:rPr>
                        <a:t>, Maya Angelou</a:t>
                      </a:r>
                      <a:endParaRPr lang="en-US" sz="900" dirty="0">
                        <a:latin typeface="Times New Roman"/>
                        <a:ea typeface="Times New Roman"/>
                        <a:cs typeface="Times New Roman"/>
                      </a:endParaRPr>
                    </a:p>
                    <a:p>
                      <a:pPr marL="0" marR="0">
                        <a:spcBef>
                          <a:spcPts val="0"/>
                        </a:spcBef>
                        <a:spcAft>
                          <a:spcPts val="0"/>
                        </a:spcAft>
                      </a:pPr>
                      <a:r>
                        <a:rPr lang="en-US" sz="900" b="1" dirty="0">
                          <a:latin typeface="Arial"/>
                          <a:ea typeface="Times New Roman"/>
                          <a:cs typeface="Times New Roman"/>
                        </a:rPr>
                        <a:t>Textbook Selections:</a:t>
                      </a:r>
                      <a:endParaRPr lang="en-US" sz="900" dirty="0">
                        <a:latin typeface="Times New Roman"/>
                        <a:ea typeface="Times New Roman"/>
                        <a:cs typeface="Times New Roman"/>
                      </a:endParaRPr>
                    </a:p>
                    <a:p>
                      <a:pPr marL="0" marR="0">
                        <a:spcBef>
                          <a:spcPts val="0"/>
                        </a:spcBef>
                        <a:spcAft>
                          <a:spcPts val="0"/>
                        </a:spcAft>
                      </a:pPr>
                      <a:r>
                        <a:rPr lang="en-US" sz="900" dirty="0">
                          <a:latin typeface="Arial"/>
                          <a:ea typeface="Times New Roman"/>
                          <a:cs typeface="Times New Roman"/>
                        </a:rPr>
                        <a:t>"Dream Deferred", “Dreams”, Langston Hughes,</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dirty="0">
                          <a:latin typeface="Arial"/>
                          <a:ea typeface="Times New Roman"/>
                          <a:cs typeface="Times New Roman"/>
                        </a:rPr>
                        <a:t>"Hope", Emily Dickinson</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dirty="0">
                          <a:latin typeface="Arial"/>
                          <a:ea typeface="Times New Roman"/>
                          <a:cs typeface="Times New Roman"/>
                        </a:rPr>
                        <a:t>"I Have a Dream," Martin Luther King</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dirty="0">
                          <a:latin typeface="Arial"/>
                          <a:ea typeface="Times New Roman"/>
                          <a:cs typeface="Times New Roman"/>
                        </a:rPr>
                        <a:t>“First Inaugural Address”, F. D. Roosevelt</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dirty="0" smtClean="0">
                          <a:latin typeface="Arial"/>
                          <a:ea typeface="Times New Roman"/>
                          <a:cs typeface="Times New Roman"/>
                        </a:rPr>
                        <a:t>“</a:t>
                      </a:r>
                      <a:r>
                        <a:rPr lang="en-US" sz="900" dirty="0">
                          <a:latin typeface="Arial"/>
                          <a:ea typeface="Times New Roman"/>
                          <a:cs typeface="Times New Roman"/>
                        </a:rPr>
                        <a:t>Uncle Marcos”, Isabel </a:t>
                      </a:r>
                      <a:r>
                        <a:rPr lang="en-US" sz="900" dirty="0" err="1">
                          <a:latin typeface="Arial"/>
                          <a:ea typeface="Times New Roman"/>
                          <a:cs typeface="Times New Roman"/>
                        </a:rPr>
                        <a:t>Allende</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dirty="0">
                          <a:latin typeface="Arial"/>
                          <a:ea typeface="Times New Roman"/>
                          <a:cs typeface="Times New Roman"/>
                        </a:rPr>
                        <a:t>"I Hear America Singing", Walt Whitman</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b="1" dirty="0">
                          <a:latin typeface="Arial"/>
                          <a:ea typeface="Times New Roman"/>
                          <a:cs typeface="Times New Roman"/>
                        </a:rPr>
                        <a:t>Poetry</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dirty="0">
                          <a:latin typeface="Arial"/>
                          <a:ea typeface="Times New Roman"/>
                          <a:cs typeface="Times New Roman"/>
                        </a:rPr>
                        <a:t>"I, too, Sing America", and "A Negro Mother", Langston Hughes</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dirty="0">
                          <a:latin typeface="Arial"/>
                          <a:ea typeface="Times New Roman"/>
                          <a:cs typeface="Times New Roman"/>
                        </a:rPr>
                        <a:t>"There is a Longing," Chief Dan George</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dirty="0">
                          <a:latin typeface="Arial"/>
                          <a:ea typeface="Times New Roman"/>
                          <a:cs typeface="Times New Roman"/>
                        </a:rPr>
                        <a:t>"Still I Rise", Maya Angelou</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b="1" dirty="0" err="1">
                          <a:latin typeface="Arial"/>
                          <a:ea typeface="Times New Roman"/>
                          <a:cs typeface="Times New Roman"/>
                        </a:rPr>
                        <a:t>Hiphop</a:t>
                      </a:r>
                      <a:r>
                        <a:rPr lang="en-US" sz="900" b="1" dirty="0">
                          <a:latin typeface="Arial"/>
                          <a:ea typeface="Times New Roman"/>
                          <a:cs typeface="Times New Roman"/>
                        </a:rPr>
                        <a:t> Lyrics</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dirty="0">
                          <a:latin typeface="Arial"/>
                          <a:ea typeface="Times New Roman"/>
                          <a:cs typeface="Times New Roman"/>
                        </a:rPr>
                        <a:t>"</a:t>
                      </a:r>
                      <a:r>
                        <a:rPr lang="en-US" sz="900" dirty="0" err="1">
                          <a:latin typeface="Arial"/>
                          <a:ea typeface="Times New Roman"/>
                          <a:cs typeface="Times New Roman"/>
                        </a:rPr>
                        <a:t>Umi</a:t>
                      </a:r>
                      <a:r>
                        <a:rPr lang="en-US" sz="900" dirty="0">
                          <a:latin typeface="Arial"/>
                          <a:ea typeface="Times New Roman"/>
                          <a:cs typeface="Times New Roman"/>
                        </a:rPr>
                        <a:t> Says," </a:t>
                      </a:r>
                      <a:r>
                        <a:rPr lang="en-US" sz="900" dirty="0" err="1">
                          <a:latin typeface="Arial"/>
                          <a:ea typeface="Times New Roman"/>
                          <a:cs typeface="Times New Roman"/>
                        </a:rPr>
                        <a:t>Mos</a:t>
                      </a:r>
                      <a:r>
                        <a:rPr lang="en-US" sz="900" dirty="0">
                          <a:latin typeface="Arial"/>
                          <a:ea typeface="Times New Roman"/>
                          <a:cs typeface="Times New Roman"/>
                        </a:rPr>
                        <a:t> Def</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dirty="0">
                          <a:latin typeface="Arial"/>
                          <a:ea typeface="Times New Roman"/>
                          <a:cs typeface="Times New Roman"/>
                        </a:rPr>
                        <a:t>"I Can," </a:t>
                      </a:r>
                      <a:r>
                        <a:rPr lang="en-US" sz="900" dirty="0" err="1">
                          <a:latin typeface="Arial"/>
                          <a:ea typeface="Times New Roman"/>
                          <a:cs typeface="Times New Roman"/>
                        </a:rPr>
                        <a:t>Nas</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dirty="0">
                          <a:latin typeface="Arial"/>
                          <a:ea typeface="Times New Roman"/>
                          <a:cs typeface="Times New Roman"/>
                        </a:rPr>
                        <a:t>"At the Helm," Del, the Funky </a:t>
                      </a:r>
                      <a:r>
                        <a:rPr lang="en-US" sz="900" dirty="0" err="1">
                          <a:latin typeface="Arial"/>
                          <a:ea typeface="Times New Roman"/>
                          <a:cs typeface="Times New Roman"/>
                        </a:rPr>
                        <a:t>Homosapien</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b="1" dirty="0">
                          <a:latin typeface="Arial"/>
                          <a:ea typeface="Times New Roman"/>
                          <a:cs typeface="Times New Roman"/>
                        </a:rPr>
                        <a:t>Nonfiction</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i="1" dirty="0">
                          <a:latin typeface="Arial"/>
                          <a:ea typeface="Times New Roman"/>
                          <a:cs typeface="Times New Roman"/>
                        </a:rPr>
                        <a:t>My Story, Rosa Parks</a:t>
                      </a:r>
                      <a:endParaRPr lang="en-US" sz="900" dirty="0">
                        <a:latin typeface="Times New Roman"/>
                        <a:ea typeface="Times New Roman"/>
                        <a:cs typeface="Times New Roman"/>
                      </a:endParaRPr>
                    </a:p>
                    <a:p>
                      <a:pPr marL="0" marR="0">
                        <a:lnSpc>
                          <a:spcPct val="120000"/>
                        </a:lnSpc>
                        <a:spcBef>
                          <a:spcPts val="0"/>
                        </a:spcBef>
                        <a:spcAft>
                          <a:spcPts val="0"/>
                        </a:spcAft>
                      </a:pPr>
                      <a:r>
                        <a:rPr lang="en-US" sz="900" b="1" dirty="0">
                          <a:latin typeface="Arial"/>
                          <a:ea typeface="Times New Roman"/>
                          <a:cs typeface="Times New Roman"/>
                        </a:rPr>
                        <a:t>Film</a:t>
                      </a:r>
                      <a:r>
                        <a:rPr lang="en-US" sz="900" dirty="0">
                          <a:latin typeface="Arial"/>
                          <a:ea typeface="Times New Roman"/>
                          <a:cs typeface="Times New Roman"/>
                        </a:rPr>
                        <a:t>: </a:t>
                      </a:r>
                      <a:r>
                        <a:rPr lang="en-US" sz="900" i="1" dirty="0">
                          <a:latin typeface="Arial"/>
                          <a:ea typeface="Times New Roman"/>
                          <a:cs typeface="Times New Roman"/>
                        </a:rPr>
                        <a:t>The Pursuit of </a:t>
                      </a:r>
                      <a:r>
                        <a:rPr lang="en-US" sz="900" i="1" dirty="0" err="1">
                          <a:latin typeface="Arial"/>
                          <a:ea typeface="Times New Roman"/>
                          <a:cs typeface="Times New Roman"/>
                        </a:rPr>
                        <a:t>Happyness</a:t>
                      </a:r>
                      <a:endParaRPr lang="en-US" sz="900" dirty="0">
                        <a:latin typeface="Times New Roman"/>
                        <a:ea typeface="Times New Roman"/>
                        <a:cs typeface="Times New Roman"/>
                      </a:endParaRPr>
                    </a:p>
                  </a:txBody>
                  <a:tcPr marL="8281" marR="8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marL="0" marR="0">
                        <a:lnSpc>
                          <a:spcPct val="150000"/>
                        </a:lnSpc>
                        <a:spcBef>
                          <a:spcPts val="0"/>
                        </a:spcBef>
                        <a:spcAft>
                          <a:spcPts val="600"/>
                        </a:spcAft>
                      </a:pPr>
                      <a:r>
                        <a:rPr lang="en-US" sz="900" b="0" i="1" u="sng" dirty="0">
                          <a:solidFill>
                            <a:srgbClr val="4F81BD"/>
                          </a:solidFill>
                          <a:latin typeface="Arial"/>
                          <a:ea typeface="Times New Roman"/>
                          <a:cs typeface="Times New Roman"/>
                          <a:hlinkClick r:id="rId2"/>
                        </a:rPr>
                        <a:t>Literature 9-10.2</a:t>
                      </a:r>
                      <a:endParaRPr lang="en-US" sz="900" b="1" i="1" dirty="0">
                        <a:solidFill>
                          <a:srgbClr val="4F81BD"/>
                        </a:solidFill>
                        <a:latin typeface="Calibri"/>
                        <a:ea typeface="Times New Roman"/>
                        <a:cs typeface="Times New Roman"/>
                      </a:endParaRPr>
                    </a:p>
                    <a:p>
                      <a:pPr marL="0" marR="0">
                        <a:lnSpc>
                          <a:spcPct val="150000"/>
                        </a:lnSpc>
                        <a:spcBef>
                          <a:spcPts val="0"/>
                        </a:spcBef>
                        <a:spcAft>
                          <a:spcPts val="600"/>
                        </a:spcAft>
                      </a:pPr>
                      <a:r>
                        <a:rPr lang="en-US" sz="900" b="0" i="1" u="sng" dirty="0">
                          <a:solidFill>
                            <a:srgbClr val="0000FF"/>
                          </a:solidFill>
                          <a:latin typeface="Arial"/>
                          <a:ea typeface="Times New Roman"/>
                          <a:cs typeface="Times New Roman"/>
                          <a:hlinkClick r:id="rId3"/>
                        </a:rPr>
                        <a:t>Literature 9-10.9</a:t>
                      </a:r>
                      <a:endParaRPr lang="en-US" sz="900" b="1" i="1" dirty="0">
                        <a:solidFill>
                          <a:srgbClr val="4F81BD"/>
                        </a:solidFill>
                        <a:latin typeface="Calibri"/>
                        <a:ea typeface="Times New Roman"/>
                        <a:cs typeface="Times New Roman"/>
                      </a:endParaRPr>
                    </a:p>
                    <a:p>
                      <a:pPr marL="0" marR="0">
                        <a:lnSpc>
                          <a:spcPct val="150000"/>
                        </a:lnSpc>
                        <a:spcBef>
                          <a:spcPts val="0"/>
                        </a:spcBef>
                        <a:spcAft>
                          <a:spcPts val="600"/>
                        </a:spcAft>
                      </a:pPr>
                      <a:r>
                        <a:rPr lang="en-US" sz="900" b="0" i="1" u="sng" dirty="0">
                          <a:solidFill>
                            <a:srgbClr val="0000FF"/>
                          </a:solidFill>
                          <a:latin typeface="Arial"/>
                          <a:ea typeface="Times New Roman"/>
                          <a:cs typeface="Times New Roman"/>
                          <a:hlinkClick r:id="rId4"/>
                        </a:rPr>
                        <a:t>Literature 9-10.10</a:t>
                      </a:r>
                      <a:endParaRPr lang="en-US" sz="900" b="1" i="1" dirty="0">
                        <a:solidFill>
                          <a:srgbClr val="4F81BD"/>
                        </a:solidFill>
                        <a:latin typeface="Calibri"/>
                        <a:ea typeface="Times New Roman"/>
                        <a:cs typeface="Times New Roman"/>
                      </a:endParaRPr>
                    </a:p>
                    <a:p>
                      <a:pPr marL="0" marR="0">
                        <a:lnSpc>
                          <a:spcPct val="150000"/>
                        </a:lnSpc>
                        <a:spcBef>
                          <a:spcPts val="0"/>
                        </a:spcBef>
                        <a:spcAft>
                          <a:spcPts val="600"/>
                        </a:spcAft>
                      </a:pPr>
                      <a:r>
                        <a:rPr lang="en-US" sz="900" b="0" i="1" u="sng" dirty="0">
                          <a:solidFill>
                            <a:srgbClr val="4F81BD"/>
                          </a:solidFill>
                          <a:latin typeface="Arial"/>
                          <a:ea typeface="Times New Roman"/>
                          <a:cs typeface="Times New Roman"/>
                          <a:hlinkClick r:id="rId5"/>
                        </a:rPr>
                        <a:t>Informational 9-10.1</a:t>
                      </a:r>
                      <a:endParaRPr lang="en-US" sz="900" b="1" i="1" dirty="0">
                        <a:solidFill>
                          <a:srgbClr val="4F81BD"/>
                        </a:solidFill>
                        <a:latin typeface="Calibri"/>
                        <a:ea typeface="Times New Roman"/>
                        <a:cs typeface="Times New Roman"/>
                      </a:endParaRPr>
                    </a:p>
                    <a:p>
                      <a:pPr marL="0" marR="0">
                        <a:lnSpc>
                          <a:spcPct val="150000"/>
                        </a:lnSpc>
                        <a:spcBef>
                          <a:spcPts val="0"/>
                        </a:spcBef>
                        <a:spcAft>
                          <a:spcPts val="600"/>
                        </a:spcAft>
                      </a:pPr>
                      <a:r>
                        <a:rPr lang="en-US" sz="900" b="0" i="1" u="sng" dirty="0">
                          <a:solidFill>
                            <a:srgbClr val="0000FF"/>
                          </a:solidFill>
                          <a:latin typeface="Arial"/>
                          <a:ea typeface="Times New Roman"/>
                          <a:cs typeface="Times New Roman"/>
                          <a:hlinkClick r:id="rId6"/>
                        </a:rPr>
                        <a:t>Informational 9-10.2</a:t>
                      </a:r>
                      <a:endParaRPr lang="en-US" sz="900" b="1" i="1" dirty="0">
                        <a:solidFill>
                          <a:srgbClr val="4F81BD"/>
                        </a:solidFill>
                        <a:latin typeface="Calibri"/>
                        <a:ea typeface="Times New Roman"/>
                        <a:cs typeface="Times New Roman"/>
                      </a:endParaRPr>
                    </a:p>
                    <a:p>
                      <a:pPr marL="0" marR="0">
                        <a:lnSpc>
                          <a:spcPct val="150000"/>
                        </a:lnSpc>
                        <a:spcBef>
                          <a:spcPts val="0"/>
                        </a:spcBef>
                        <a:spcAft>
                          <a:spcPts val="600"/>
                        </a:spcAft>
                      </a:pPr>
                      <a:r>
                        <a:rPr lang="en-US" sz="900" b="0" i="1" u="sng" dirty="0" smtClean="0">
                          <a:solidFill>
                            <a:srgbClr val="0000FF"/>
                          </a:solidFill>
                          <a:latin typeface="Arial"/>
                          <a:ea typeface="Times New Roman"/>
                          <a:cs typeface="Times New Roman"/>
                          <a:hlinkClick r:id="rId7"/>
                        </a:rPr>
                        <a:t>Informational </a:t>
                      </a:r>
                      <a:r>
                        <a:rPr lang="en-US" sz="900" b="0" i="1" u="sng" dirty="0">
                          <a:solidFill>
                            <a:srgbClr val="0000FF"/>
                          </a:solidFill>
                          <a:latin typeface="Arial"/>
                          <a:ea typeface="Times New Roman"/>
                          <a:cs typeface="Times New Roman"/>
                          <a:hlinkClick r:id="rId8"/>
                        </a:rPr>
                        <a:t>9-10.4</a:t>
                      </a:r>
                      <a:endParaRPr lang="en-US" sz="900" b="1" i="1" dirty="0">
                        <a:solidFill>
                          <a:srgbClr val="4F81BD"/>
                        </a:solidFill>
                        <a:latin typeface="Calibri"/>
                        <a:ea typeface="Times New Roman"/>
                        <a:cs typeface="Times New Roman"/>
                      </a:endParaRPr>
                    </a:p>
                    <a:p>
                      <a:pPr marL="0" marR="0">
                        <a:lnSpc>
                          <a:spcPct val="150000"/>
                        </a:lnSpc>
                        <a:spcBef>
                          <a:spcPts val="0"/>
                        </a:spcBef>
                        <a:spcAft>
                          <a:spcPts val="600"/>
                        </a:spcAft>
                      </a:pPr>
                      <a:r>
                        <a:rPr lang="en-US" sz="900" b="0" i="1" u="sng" dirty="0" smtClean="0">
                          <a:solidFill>
                            <a:srgbClr val="0000FF"/>
                          </a:solidFill>
                          <a:latin typeface="Arial"/>
                          <a:ea typeface="Times New Roman"/>
                          <a:cs typeface="Times New Roman"/>
                          <a:hlinkClick r:id="rId9"/>
                        </a:rPr>
                        <a:t>Informational </a:t>
                      </a:r>
                      <a:r>
                        <a:rPr lang="en-US" sz="900" b="0" i="1" u="sng" dirty="0">
                          <a:solidFill>
                            <a:srgbClr val="0000FF"/>
                          </a:solidFill>
                          <a:latin typeface="Arial"/>
                          <a:ea typeface="Times New Roman"/>
                          <a:cs typeface="Times New Roman"/>
                          <a:hlinkClick r:id="rId10"/>
                        </a:rPr>
                        <a:t>9-10.8</a:t>
                      </a:r>
                      <a:endParaRPr lang="en-US" sz="900" b="1" i="1" dirty="0">
                        <a:solidFill>
                          <a:srgbClr val="4F81BD"/>
                        </a:solidFill>
                        <a:latin typeface="Calibri"/>
                        <a:ea typeface="Times New Roman"/>
                        <a:cs typeface="Times New Roman"/>
                      </a:endParaRPr>
                    </a:p>
                    <a:p>
                      <a:pPr marL="0" marR="0">
                        <a:lnSpc>
                          <a:spcPct val="150000"/>
                        </a:lnSpc>
                        <a:spcBef>
                          <a:spcPts val="0"/>
                        </a:spcBef>
                        <a:spcAft>
                          <a:spcPts val="600"/>
                        </a:spcAft>
                      </a:pPr>
                      <a:r>
                        <a:rPr lang="en-US" sz="900" b="0" i="1" u="sng" dirty="0" smtClean="0">
                          <a:solidFill>
                            <a:srgbClr val="0000FF"/>
                          </a:solidFill>
                          <a:latin typeface="Arial"/>
                          <a:ea typeface="Times New Roman"/>
                          <a:cs typeface="Times New Roman"/>
                          <a:hlinkClick r:id="rId11"/>
                        </a:rPr>
                        <a:t>Informational </a:t>
                      </a:r>
                      <a:r>
                        <a:rPr lang="en-US" sz="900" b="0" i="1" u="sng" dirty="0">
                          <a:solidFill>
                            <a:srgbClr val="0000FF"/>
                          </a:solidFill>
                          <a:latin typeface="Arial"/>
                          <a:ea typeface="Times New Roman"/>
                          <a:cs typeface="Times New Roman"/>
                          <a:hlinkClick r:id="rId12"/>
                        </a:rPr>
                        <a:t>9-10.10</a:t>
                      </a:r>
                      <a:endParaRPr lang="en-US" sz="900" b="1" i="1" dirty="0">
                        <a:solidFill>
                          <a:srgbClr val="4F81BD"/>
                        </a:solidFill>
                        <a:latin typeface="Calibri"/>
                        <a:ea typeface="Times New Roman"/>
                        <a:cs typeface="Times New Roman"/>
                      </a:endParaRPr>
                    </a:p>
                    <a:p>
                      <a:pPr marL="0" marR="0">
                        <a:lnSpc>
                          <a:spcPct val="150000"/>
                        </a:lnSpc>
                        <a:spcBef>
                          <a:spcPts val="0"/>
                        </a:spcBef>
                        <a:spcAft>
                          <a:spcPts val="600"/>
                        </a:spcAft>
                      </a:pPr>
                      <a:r>
                        <a:rPr lang="en-US" sz="900" b="0" i="1" u="sng" dirty="0">
                          <a:solidFill>
                            <a:srgbClr val="4F81BD"/>
                          </a:solidFill>
                          <a:latin typeface="Arial"/>
                          <a:ea typeface="Times New Roman"/>
                          <a:cs typeface="Times New Roman"/>
                          <a:hlinkClick r:id="rId13"/>
                        </a:rPr>
                        <a:t>Writing 9-10.2</a:t>
                      </a:r>
                      <a:endParaRPr lang="en-US" sz="900" b="1" i="1" dirty="0">
                        <a:solidFill>
                          <a:srgbClr val="4F81BD"/>
                        </a:solidFill>
                        <a:latin typeface="Calibri"/>
                        <a:ea typeface="Times New Roman"/>
                        <a:cs typeface="Times New Roman"/>
                      </a:endParaRPr>
                    </a:p>
                    <a:p>
                      <a:pPr marL="0" marR="0">
                        <a:lnSpc>
                          <a:spcPct val="150000"/>
                        </a:lnSpc>
                        <a:spcBef>
                          <a:spcPts val="0"/>
                        </a:spcBef>
                        <a:spcAft>
                          <a:spcPts val="600"/>
                        </a:spcAft>
                      </a:pPr>
                      <a:r>
                        <a:rPr lang="en-US" sz="900" b="0" i="1" u="sng" dirty="0">
                          <a:solidFill>
                            <a:srgbClr val="0000FF"/>
                          </a:solidFill>
                          <a:latin typeface="Arial"/>
                          <a:ea typeface="Times New Roman"/>
                          <a:cs typeface="Times New Roman"/>
                          <a:hlinkClick r:id="rId14"/>
                        </a:rPr>
                        <a:t>Writing 9-10.4</a:t>
                      </a:r>
                      <a:endParaRPr lang="en-US" sz="900" b="1" i="1" dirty="0">
                        <a:solidFill>
                          <a:srgbClr val="4F81BD"/>
                        </a:solidFill>
                        <a:latin typeface="Calibri"/>
                        <a:ea typeface="Times New Roman"/>
                        <a:cs typeface="Times New Roman"/>
                      </a:endParaRPr>
                    </a:p>
                    <a:p>
                      <a:pPr marL="0" marR="0">
                        <a:lnSpc>
                          <a:spcPct val="150000"/>
                        </a:lnSpc>
                        <a:spcBef>
                          <a:spcPts val="0"/>
                        </a:spcBef>
                        <a:spcAft>
                          <a:spcPts val="600"/>
                        </a:spcAft>
                      </a:pPr>
                      <a:r>
                        <a:rPr lang="en-US" sz="900" b="0" i="1" u="sng" dirty="0">
                          <a:solidFill>
                            <a:srgbClr val="0000FF"/>
                          </a:solidFill>
                          <a:latin typeface="Arial"/>
                          <a:ea typeface="Times New Roman"/>
                          <a:cs typeface="Times New Roman"/>
                          <a:hlinkClick r:id="rId15"/>
                        </a:rPr>
                        <a:t>Writing 9-10.5</a:t>
                      </a:r>
                      <a:endParaRPr lang="en-US" sz="900" b="1" i="1" dirty="0">
                        <a:solidFill>
                          <a:srgbClr val="4F81BD"/>
                        </a:solidFill>
                        <a:latin typeface="Calibri"/>
                        <a:ea typeface="Times New Roman"/>
                        <a:cs typeface="Times New Roman"/>
                      </a:endParaRPr>
                    </a:p>
                    <a:p>
                      <a:pPr marL="0" marR="0">
                        <a:lnSpc>
                          <a:spcPct val="150000"/>
                        </a:lnSpc>
                        <a:spcBef>
                          <a:spcPts val="0"/>
                        </a:spcBef>
                        <a:spcAft>
                          <a:spcPts val="600"/>
                        </a:spcAft>
                      </a:pPr>
                      <a:r>
                        <a:rPr lang="en-US" sz="900" b="0" i="1" u="sng" dirty="0">
                          <a:solidFill>
                            <a:srgbClr val="0000FF"/>
                          </a:solidFill>
                          <a:latin typeface="Arial"/>
                          <a:ea typeface="Times New Roman"/>
                          <a:cs typeface="Times New Roman"/>
                          <a:hlinkClick r:id="rId16"/>
                        </a:rPr>
                        <a:t>Writing 9-10.6</a:t>
                      </a:r>
                      <a:endParaRPr lang="en-US" sz="900" b="1" i="1" dirty="0">
                        <a:solidFill>
                          <a:srgbClr val="4F81BD"/>
                        </a:solidFill>
                        <a:latin typeface="Calibri"/>
                        <a:ea typeface="Times New Roman"/>
                        <a:cs typeface="Times New Roman"/>
                      </a:endParaRPr>
                    </a:p>
                    <a:p>
                      <a:pPr marL="0" marR="0">
                        <a:lnSpc>
                          <a:spcPct val="150000"/>
                        </a:lnSpc>
                        <a:spcBef>
                          <a:spcPts val="0"/>
                        </a:spcBef>
                        <a:spcAft>
                          <a:spcPts val="600"/>
                        </a:spcAft>
                      </a:pPr>
                      <a:r>
                        <a:rPr lang="en-US" sz="900" b="0" i="1" u="sng" dirty="0" smtClean="0">
                          <a:solidFill>
                            <a:srgbClr val="0000FF"/>
                          </a:solidFill>
                          <a:latin typeface="Arial"/>
                          <a:ea typeface="Times New Roman"/>
                          <a:cs typeface="Times New Roman"/>
                          <a:hlinkClick r:id="rId17"/>
                        </a:rPr>
                        <a:t>Writing </a:t>
                      </a:r>
                      <a:r>
                        <a:rPr lang="en-US" sz="900" b="0" i="1" u="sng" dirty="0">
                          <a:solidFill>
                            <a:srgbClr val="0000FF"/>
                          </a:solidFill>
                          <a:latin typeface="Arial"/>
                          <a:ea typeface="Times New Roman"/>
                          <a:cs typeface="Times New Roman"/>
                          <a:hlinkClick r:id="rId18"/>
                        </a:rPr>
                        <a:t>9-10.10</a:t>
                      </a:r>
                      <a:endParaRPr lang="en-US" sz="900" b="1" i="1" dirty="0">
                        <a:solidFill>
                          <a:srgbClr val="4F81BD"/>
                        </a:solidFill>
                        <a:latin typeface="Calibri"/>
                        <a:ea typeface="Times New Roman"/>
                        <a:cs typeface="Times New Roman"/>
                      </a:endParaRPr>
                    </a:p>
                  </a:txBody>
                  <a:tcPr marL="8281" marR="8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a:txBody>
                    <a:bodyPr/>
                    <a:lstStyle/>
                    <a:p>
                      <a:pPr marL="0" marR="0">
                        <a:spcBef>
                          <a:spcPts val="0"/>
                        </a:spcBef>
                        <a:spcAft>
                          <a:spcPts val="400"/>
                        </a:spcAft>
                      </a:pPr>
                      <a:r>
                        <a:rPr lang="en-US" sz="800" dirty="0">
                          <a:latin typeface="Arial"/>
                          <a:ea typeface="Times New Roman"/>
                          <a:cs typeface="Times New Roman"/>
                        </a:rPr>
                        <a:t>Authentic Task: Create a newspaper dated 1933, </a:t>
                      </a:r>
                      <a:r>
                        <a:rPr lang="en-US" sz="800" dirty="0" err="1">
                          <a:latin typeface="Arial"/>
                          <a:ea typeface="Times New Roman"/>
                          <a:cs typeface="Times New Roman"/>
                        </a:rPr>
                        <a:t>Maycomb</a:t>
                      </a:r>
                      <a:r>
                        <a:rPr lang="en-US" sz="800" dirty="0">
                          <a:latin typeface="Arial"/>
                          <a:ea typeface="Times New Roman"/>
                          <a:cs typeface="Times New Roman"/>
                        </a:rPr>
                        <a:t>, AL using real historical events as well as the events in Harper Lee's </a:t>
                      </a:r>
                      <a:r>
                        <a:rPr lang="en-US" sz="800" i="1" dirty="0">
                          <a:latin typeface="Arial"/>
                          <a:ea typeface="Times New Roman"/>
                          <a:cs typeface="Times New Roman"/>
                        </a:rPr>
                        <a:t>To Kill a Mockingbird</a:t>
                      </a:r>
                      <a:r>
                        <a:rPr lang="en-US" sz="800" dirty="0">
                          <a:latin typeface="Arial"/>
                          <a:ea typeface="Times New Roman"/>
                          <a:cs typeface="Times New Roman"/>
                        </a:rPr>
                        <a:t>. Include all contents of Newspaper</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Speech using persuasive techniques</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Poetry Video Essay: Students choose five different types of poetry that represents how they want to live their life, combine them, read them, and create a video that shows images of them with symbols of their future</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Advertisement for a unique product line that would improve the future (create an authentic audience by having a student-wide contest)</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Letter to the Editor with cooperation of local editing staff</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Scenario Scavenger Hunt: Teacher provides students with a list of scenarios with the purpose of students choosing the best mode of communication for response. When the student uses the correct mode of communication, the next prompt is given. Once the student has achieved all prompts they receive a reward.</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P.O.I (presentation of issues)</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D.O.L (quote journals)</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Independent Reading with logs or journals</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Literature circles</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Anticipation Guides</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K-W-L Chart</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Simulations</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Question/Answer Relationships (Blooms Taxonomy)</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Wikis and Blogs</a:t>
                      </a:r>
                      <a:endParaRPr lang="en-US" sz="800" dirty="0">
                        <a:latin typeface="Times New Roman"/>
                        <a:ea typeface="Times New Roman"/>
                        <a:cs typeface="Times New Roman"/>
                      </a:endParaRPr>
                    </a:p>
                    <a:p>
                      <a:pPr marL="0" marR="0">
                        <a:spcBef>
                          <a:spcPts val="0"/>
                        </a:spcBef>
                        <a:spcAft>
                          <a:spcPts val="400"/>
                        </a:spcAft>
                      </a:pPr>
                      <a:r>
                        <a:rPr lang="en-US" sz="800" dirty="0">
                          <a:latin typeface="Arial"/>
                          <a:ea typeface="Times New Roman"/>
                          <a:cs typeface="Times New Roman"/>
                        </a:rPr>
                        <a:t>Classroom Forums</a:t>
                      </a:r>
                      <a:endParaRPr lang="en-US" sz="800" dirty="0">
                        <a:latin typeface="Times New Roman"/>
                        <a:ea typeface="Times New Roman"/>
                        <a:cs typeface="Times New Roman"/>
                      </a:endParaRPr>
                    </a:p>
                  </a:txBody>
                  <a:tcPr marL="8281" marR="8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900">
                          <a:latin typeface="Arial"/>
                          <a:ea typeface="Times New Roman"/>
                          <a:cs typeface="Times New Roman"/>
                        </a:rPr>
                        <a:t>Nonfiction Writing Rubrics </a:t>
                      </a:r>
                      <a:endParaRPr lang="en-US" sz="900">
                        <a:latin typeface="Times New Roman"/>
                        <a:ea typeface="Times New Roman"/>
                        <a:cs typeface="Times New Roman"/>
                      </a:endParaRPr>
                    </a:p>
                    <a:p>
                      <a:pPr marL="0" marR="0">
                        <a:spcBef>
                          <a:spcPts val="0"/>
                        </a:spcBef>
                        <a:spcAft>
                          <a:spcPts val="600"/>
                        </a:spcAft>
                      </a:pPr>
                      <a:r>
                        <a:rPr lang="en-US" sz="900">
                          <a:latin typeface="Arial"/>
                          <a:ea typeface="Times New Roman"/>
                          <a:cs typeface="Times New Roman"/>
                        </a:rPr>
                        <a:t>Direct Vocabulary Instruction</a:t>
                      </a:r>
                      <a:endParaRPr lang="en-US" sz="900">
                        <a:latin typeface="Times New Roman"/>
                        <a:ea typeface="Times New Roman"/>
                        <a:cs typeface="Times New Roman"/>
                      </a:endParaRPr>
                    </a:p>
                    <a:p>
                      <a:pPr marL="0" marR="0">
                        <a:spcBef>
                          <a:spcPts val="0"/>
                        </a:spcBef>
                        <a:spcAft>
                          <a:spcPts val="600"/>
                        </a:spcAft>
                      </a:pPr>
                      <a:r>
                        <a:rPr lang="en-US" sz="900">
                          <a:latin typeface="Arial"/>
                          <a:ea typeface="Times New Roman"/>
                          <a:cs typeface="Times New Roman"/>
                        </a:rPr>
                        <a:t>Formative Assessments: Quizzes, Tests</a:t>
                      </a:r>
                      <a:endParaRPr lang="en-US" sz="900">
                        <a:latin typeface="Times New Roman"/>
                        <a:ea typeface="Times New Roman"/>
                        <a:cs typeface="Times New Roman"/>
                      </a:endParaRPr>
                    </a:p>
                    <a:p>
                      <a:pPr marL="0" marR="0">
                        <a:spcBef>
                          <a:spcPts val="0"/>
                        </a:spcBef>
                        <a:spcAft>
                          <a:spcPts val="600"/>
                        </a:spcAft>
                      </a:pPr>
                      <a:r>
                        <a:rPr lang="en-US" sz="900">
                          <a:latin typeface="Arial"/>
                          <a:ea typeface="Times New Roman"/>
                          <a:cs typeface="Times New Roman"/>
                        </a:rPr>
                        <a:t>Ongoing Writing Portfolios</a:t>
                      </a:r>
                      <a:endParaRPr lang="en-US" sz="900">
                        <a:latin typeface="Times New Roman"/>
                        <a:ea typeface="Times New Roman"/>
                        <a:cs typeface="Times New Roman"/>
                      </a:endParaRPr>
                    </a:p>
                    <a:p>
                      <a:pPr marL="0" marR="0">
                        <a:spcBef>
                          <a:spcPts val="0"/>
                        </a:spcBef>
                        <a:spcAft>
                          <a:spcPts val="600"/>
                        </a:spcAft>
                      </a:pPr>
                      <a:r>
                        <a:rPr lang="en-US" sz="900">
                          <a:latin typeface="Arial"/>
                          <a:ea typeface="Times New Roman"/>
                          <a:cs typeface="Times New Roman"/>
                        </a:rPr>
                        <a:t>Interim Assessments</a:t>
                      </a:r>
                      <a:endParaRPr lang="en-US" sz="900">
                        <a:latin typeface="Times New Roman"/>
                        <a:ea typeface="Times New Roman"/>
                        <a:cs typeface="Times New Roman"/>
                      </a:endParaRPr>
                    </a:p>
                    <a:p>
                      <a:pPr marL="0" marR="0">
                        <a:spcBef>
                          <a:spcPts val="0"/>
                        </a:spcBef>
                        <a:spcAft>
                          <a:spcPts val="600"/>
                        </a:spcAft>
                      </a:pPr>
                      <a:r>
                        <a:rPr lang="en-US" sz="900">
                          <a:latin typeface="Arial"/>
                          <a:ea typeface="Times New Roman"/>
                          <a:cs typeface="Times New Roman"/>
                        </a:rPr>
                        <a:t>Products (personal dictionary, interactive notebook, journals, etc.)</a:t>
                      </a:r>
                      <a:endParaRPr lang="en-US" sz="900">
                        <a:latin typeface="Times New Roman"/>
                        <a:ea typeface="Times New Roman"/>
                        <a:cs typeface="Times New Roman"/>
                      </a:endParaRPr>
                    </a:p>
                    <a:p>
                      <a:pPr marL="0" marR="0">
                        <a:spcBef>
                          <a:spcPts val="0"/>
                        </a:spcBef>
                        <a:spcAft>
                          <a:spcPts val="600"/>
                        </a:spcAft>
                      </a:pPr>
                      <a:r>
                        <a:rPr lang="en-US" sz="900">
                          <a:latin typeface="Arial"/>
                          <a:ea typeface="Times New Roman"/>
                          <a:cs typeface="Times New Roman"/>
                        </a:rPr>
                        <a:t>Participation</a:t>
                      </a:r>
                      <a:endParaRPr lang="en-US" sz="900">
                        <a:latin typeface="Times New Roman"/>
                        <a:ea typeface="Times New Roman"/>
                        <a:cs typeface="Times New Roman"/>
                      </a:endParaRPr>
                    </a:p>
                    <a:p>
                      <a:pPr marL="0" marR="0">
                        <a:spcBef>
                          <a:spcPts val="0"/>
                        </a:spcBef>
                        <a:spcAft>
                          <a:spcPts val="600"/>
                        </a:spcAft>
                      </a:pPr>
                      <a:r>
                        <a:rPr lang="en-US" sz="900">
                          <a:latin typeface="Arial"/>
                          <a:ea typeface="Times New Roman"/>
                          <a:cs typeface="Times New Roman"/>
                        </a:rPr>
                        <a:t>Oral Presentations using multi-media</a:t>
                      </a:r>
                      <a:endParaRPr lang="en-US" sz="900">
                        <a:latin typeface="Times New Roman"/>
                        <a:ea typeface="Times New Roman"/>
                        <a:cs typeface="Times New Roman"/>
                      </a:endParaRPr>
                    </a:p>
                    <a:p>
                      <a:pPr marL="0" marR="0">
                        <a:spcBef>
                          <a:spcPts val="0"/>
                        </a:spcBef>
                        <a:spcAft>
                          <a:spcPts val="600"/>
                        </a:spcAft>
                      </a:pPr>
                      <a:r>
                        <a:rPr lang="en-US" sz="900">
                          <a:latin typeface="Arial"/>
                          <a:ea typeface="Times New Roman"/>
                          <a:cs typeface="Times New Roman"/>
                        </a:rPr>
                        <a:t>Publishing (web pages, authentic tasks with authentic audiences)</a:t>
                      </a:r>
                      <a:endParaRPr lang="en-US" sz="900">
                        <a:latin typeface="Times New Roman"/>
                        <a:ea typeface="Times New Roman"/>
                        <a:cs typeface="Times New Roman"/>
                      </a:endParaRPr>
                    </a:p>
                    <a:p>
                      <a:pPr marL="0" marR="0">
                        <a:spcBef>
                          <a:spcPts val="0"/>
                        </a:spcBef>
                        <a:spcAft>
                          <a:spcPts val="600"/>
                        </a:spcAft>
                      </a:pPr>
                      <a:r>
                        <a:rPr lang="en-US" sz="900">
                          <a:latin typeface="Arial"/>
                          <a:ea typeface="Times New Roman"/>
                          <a:cs typeface="Times New Roman"/>
                        </a:rPr>
                        <a:t>Interim Assessments</a:t>
                      </a:r>
                      <a:endParaRPr lang="en-US" sz="900">
                        <a:latin typeface="Times New Roman"/>
                        <a:ea typeface="Times New Roman"/>
                        <a:cs typeface="Times New Roman"/>
                      </a:endParaRPr>
                    </a:p>
                  </a:txBody>
                  <a:tcPr marL="8281" marR="8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8425">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a:spcBef>
                          <a:spcPts val="0"/>
                        </a:spcBef>
                        <a:spcAft>
                          <a:spcPts val="600"/>
                        </a:spcAft>
                      </a:pPr>
                      <a:r>
                        <a:rPr lang="en-US" sz="900" b="1" dirty="0">
                          <a:latin typeface="Arial"/>
                          <a:ea typeface="Times New Roman"/>
                          <a:cs typeface="Times New Roman"/>
                        </a:rPr>
                        <a:t>Unit Requirements:</a:t>
                      </a:r>
                      <a:endParaRPr lang="en-US" sz="900" dirty="0">
                        <a:latin typeface="Times New Roman"/>
                        <a:ea typeface="Times New Roman"/>
                        <a:cs typeface="Times New Roman"/>
                      </a:endParaRPr>
                    </a:p>
                    <a:p>
                      <a:pPr marL="0" marR="0">
                        <a:spcBef>
                          <a:spcPts val="0"/>
                        </a:spcBef>
                        <a:spcAft>
                          <a:spcPts val="600"/>
                        </a:spcAft>
                      </a:pPr>
                      <a:r>
                        <a:rPr lang="en-US" sz="900" dirty="0">
                          <a:latin typeface="Arial"/>
                          <a:ea typeface="Times New Roman"/>
                          <a:cs typeface="Times New Roman"/>
                        </a:rPr>
                        <a:t>1 Authentic Assessment  Writing Piece</a:t>
                      </a:r>
                      <a:endParaRPr lang="en-US" sz="900" dirty="0">
                        <a:latin typeface="Times New Roman"/>
                        <a:ea typeface="Times New Roman"/>
                        <a:cs typeface="Times New Roman"/>
                      </a:endParaRPr>
                    </a:p>
                    <a:p>
                      <a:pPr marL="0" marR="0">
                        <a:spcBef>
                          <a:spcPts val="0"/>
                        </a:spcBef>
                        <a:spcAft>
                          <a:spcPts val="600"/>
                        </a:spcAft>
                      </a:pPr>
                      <a:r>
                        <a:rPr lang="en-US" sz="900" dirty="0">
                          <a:latin typeface="Arial"/>
                          <a:ea typeface="Times New Roman"/>
                          <a:cs typeface="Times New Roman"/>
                        </a:rPr>
                        <a:t>1 Oral Presentation</a:t>
                      </a:r>
                      <a:endParaRPr lang="en-US" sz="900" dirty="0">
                        <a:latin typeface="Times New Roman"/>
                        <a:ea typeface="Times New Roman"/>
                        <a:cs typeface="Times New Roman"/>
                      </a:endParaRPr>
                    </a:p>
                    <a:p>
                      <a:pPr marL="0" marR="0">
                        <a:spcBef>
                          <a:spcPts val="0"/>
                        </a:spcBef>
                        <a:spcAft>
                          <a:spcPts val="600"/>
                        </a:spcAft>
                      </a:pPr>
                      <a:r>
                        <a:rPr lang="en-US" sz="900" dirty="0">
                          <a:latin typeface="Arial"/>
                          <a:ea typeface="Times New Roman"/>
                          <a:cs typeface="Times New Roman"/>
                        </a:rPr>
                        <a:t>1 21</a:t>
                      </a:r>
                      <a:r>
                        <a:rPr lang="en-US" sz="900" baseline="30000" dirty="0">
                          <a:latin typeface="Arial"/>
                          <a:ea typeface="Times New Roman"/>
                          <a:cs typeface="Times New Roman"/>
                        </a:rPr>
                        <a:t>st</a:t>
                      </a:r>
                      <a:r>
                        <a:rPr lang="en-US" sz="900" dirty="0">
                          <a:latin typeface="Arial"/>
                          <a:ea typeface="Times New Roman"/>
                          <a:cs typeface="Times New Roman"/>
                        </a:rPr>
                        <a:t> Century </a:t>
                      </a:r>
                      <a:r>
                        <a:rPr lang="en-US" sz="900" dirty="0" err="1">
                          <a:latin typeface="Arial"/>
                          <a:ea typeface="Times New Roman"/>
                          <a:cs typeface="Times New Roman"/>
                        </a:rPr>
                        <a:t>Literacies</a:t>
                      </a:r>
                      <a:r>
                        <a:rPr lang="en-US" sz="900" dirty="0">
                          <a:latin typeface="Arial"/>
                          <a:ea typeface="Times New Roman"/>
                          <a:cs typeface="Times New Roman"/>
                        </a:rPr>
                        <a:t> Activity</a:t>
                      </a:r>
                      <a:endParaRPr lang="en-US" sz="900" dirty="0">
                        <a:latin typeface="Times New Roman"/>
                        <a:ea typeface="Times New Roman"/>
                        <a:cs typeface="Times New Roman"/>
                      </a:endParaRPr>
                    </a:p>
                    <a:p>
                      <a:pPr marL="0" marR="0">
                        <a:spcBef>
                          <a:spcPts val="0"/>
                        </a:spcBef>
                        <a:spcAft>
                          <a:spcPts val="600"/>
                        </a:spcAft>
                      </a:pPr>
                      <a:r>
                        <a:rPr lang="en-US" sz="900" dirty="0">
                          <a:latin typeface="Arial"/>
                          <a:ea typeface="Times New Roman"/>
                          <a:cs typeface="Times New Roman"/>
                        </a:rPr>
                        <a:t>3 Lessons incorporating texts other than print</a:t>
                      </a:r>
                      <a:endParaRPr lang="en-US" sz="900" dirty="0">
                        <a:latin typeface="Times New Roman"/>
                        <a:ea typeface="Times New Roman"/>
                        <a:cs typeface="Times New Roman"/>
                      </a:endParaRPr>
                    </a:p>
                  </a:txBody>
                  <a:tcPr marL="8281" marR="8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Core Standards and Pop Culture</a:t>
            </a:r>
            <a:endParaRPr lang="en-US" dirty="0"/>
          </a:p>
        </p:txBody>
      </p:sp>
      <p:sp>
        <p:nvSpPr>
          <p:cNvPr id="3" name="Content Placeholder 2"/>
          <p:cNvSpPr>
            <a:spLocks noGrp="1"/>
          </p:cNvSpPr>
          <p:nvPr>
            <p:ph idx="1"/>
          </p:nvPr>
        </p:nvSpPr>
        <p:spPr>
          <a:xfrm>
            <a:off x="457200" y="1600200"/>
            <a:ext cx="8229600" cy="4876800"/>
          </a:xfrm>
        </p:spPr>
        <p:txBody>
          <a:bodyPr/>
          <a:lstStyle/>
          <a:p>
            <a:pPr>
              <a:buNone/>
            </a:pPr>
            <a:r>
              <a:rPr lang="en-US" sz="1500" dirty="0" smtClean="0"/>
              <a:t>Grade 6 – </a:t>
            </a:r>
            <a:r>
              <a:rPr lang="en-US" sz="1500" b="1" dirty="0" smtClean="0"/>
              <a:t>Literature: Integration of Knowledge and Ideas</a:t>
            </a:r>
          </a:p>
          <a:p>
            <a:pPr>
              <a:buNone/>
            </a:pPr>
            <a:r>
              <a:rPr lang="en-US" sz="1500" dirty="0" smtClean="0"/>
              <a:t>7. Compare and contrast the experience of reading a story, drama, or poem to listening to or viewing an audio, video, or live version of the text, including contrasting what they “see” and “hear” when reading the text to what they perceive when they listen or watch.</a:t>
            </a:r>
          </a:p>
          <a:p>
            <a:pPr>
              <a:buNone/>
            </a:pPr>
            <a:r>
              <a:rPr lang="en-US" sz="1500" dirty="0" smtClean="0"/>
              <a:t>9. Compare and contrast texts in different forms or genres (e.g., stories and poems; historical novels and fantasy stories) in terms of their approaches to similar themes and topics</a:t>
            </a:r>
          </a:p>
          <a:p>
            <a:pPr>
              <a:buNone/>
            </a:pPr>
            <a:endParaRPr lang="en-US" sz="1500" dirty="0" smtClean="0"/>
          </a:p>
          <a:p>
            <a:pPr>
              <a:buNone/>
            </a:pPr>
            <a:r>
              <a:rPr lang="en-US" sz="1500" dirty="0" smtClean="0"/>
              <a:t>Grades 9-10 – </a:t>
            </a:r>
            <a:r>
              <a:rPr lang="en-US" sz="1500" b="1" dirty="0" smtClean="0"/>
              <a:t>Listening and Speaking</a:t>
            </a:r>
          </a:p>
          <a:p>
            <a:pPr>
              <a:buNone/>
            </a:pPr>
            <a:r>
              <a:rPr lang="en-US" sz="1500" dirty="0" smtClean="0"/>
              <a:t>2. Integrate multiple sources of information presented in diverse media or formats (e.g., visually, quantitatively, orally) evaluating the credibility and accuracy of each source.</a:t>
            </a:r>
          </a:p>
          <a:p>
            <a:pPr>
              <a:buNone/>
            </a:pPr>
            <a:r>
              <a:rPr lang="en-US" sz="1500" dirty="0" smtClean="0"/>
              <a:t>Grades 9-10 – </a:t>
            </a:r>
            <a:r>
              <a:rPr lang="en-US" sz="1500" b="1" dirty="0" smtClean="0"/>
              <a:t>Literature: Integration of Knowledge and Ideas</a:t>
            </a:r>
            <a:endParaRPr lang="en-US" sz="1500" dirty="0" smtClean="0"/>
          </a:p>
          <a:p>
            <a:pPr>
              <a:buNone/>
            </a:pPr>
            <a:r>
              <a:rPr lang="en-US" sz="1500" dirty="0" smtClean="0"/>
              <a:t>7. Analyze the representation of a subject or a key scene in two different artistic mediums, including what is emphasized or absent in each treatment (e.g., Auden’s “</a:t>
            </a:r>
            <a:r>
              <a:rPr lang="en-US" sz="1500" dirty="0" err="1" smtClean="0"/>
              <a:t>Musée</a:t>
            </a:r>
            <a:r>
              <a:rPr lang="en-US" sz="1500" dirty="0" smtClean="0"/>
              <a:t> des Beaux Arts” and Breughel’s “Landscape with the Fall of </a:t>
            </a:r>
            <a:r>
              <a:rPr lang="en-US" sz="1500" dirty="0" err="1" smtClean="0"/>
              <a:t>Icarus</a:t>
            </a:r>
            <a:r>
              <a:rPr lang="en-US" sz="1500" dirty="0" smtClean="0"/>
              <a:t>”). </a:t>
            </a:r>
          </a:p>
          <a:p>
            <a:pPr>
              <a:buNone/>
            </a:pPr>
            <a:endParaRPr lang="en-US" sz="1500" dirty="0" smtClean="0"/>
          </a:p>
          <a:p>
            <a:pPr>
              <a:buNone/>
            </a:pPr>
            <a:r>
              <a:rPr lang="en-US" sz="1500" dirty="0" smtClean="0"/>
              <a:t>Grades 11-12 – </a:t>
            </a:r>
            <a:r>
              <a:rPr lang="en-US" sz="1500" b="1" dirty="0" smtClean="0"/>
              <a:t>Literature: Integration of Knowledge and Ideas</a:t>
            </a:r>
            <a:endParaRPr lang="en-US" sz="1500" dirty="0" smtClean="0"/>
          </a:p>
          <a:p>
            <a:pPr>
              <a:buNone/>
            </a:pPr>
            <a:r>
              <a:rPr lang="en-US" sz="1500" dirty="0" smtClean="0"/>
              <a:t>7. Analyze multiple interpretations of a story, drama, or poem (e.g., recorded or live production of a play or recorded novel or poetry), evaluating how each version interprets the source text. (Include at least one play by Shakespeare and one play by an American dramatist.)</a:t>
            </a:r>
          </a:p>
          <a:p>
            <a:pPr>
              <a:buNone/>
            </a:pP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your </a:t>
            </a:r>
            <a:r>
              <a:rPr lang="en-US" dirty="0" err="1" smtClean="0"/>
              <a:t>literacies</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What does a textual day in your life look like?</a:t>
            </a:r>
          </a:p>
          <a:p>
            <a:pPr>
              <a:buNone/>
            </a:pPr>
            <a:r>
              <a:rPr lang="en-US" dirty="0" smtClean="0"/>
              <a:t>What kinds of “texts” do you regularly read?</a:t>
            </a:r>
          </a:p>
          <a:p>
            <a:pPr>
              <a:buNone/>
            </a:pPr>
            <a:r>
              <a:rPr lang="en-US" dirty="0" smtClean="0"/>
              <a:t>What kinds of “texts” do your students regularly read?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a Textual Day in Your Life</a:t>
            </a:r>
            <a:endParaRPr lang="en-US" dirty="0"/>
          </a:p>
        </p:txBody>
      </p:sp>
      <p:graphicFrame>
        <p:nvGraphicFramePr>
          <p:cNvPr id="8" name="Content Placeholder 7"/>
          <p:cNvGraphicFramePr>
            <a:graphicFrameLocks noGrp="1"/>
          </p:cNvGraphicFramePr>
          <p:nvPr>
            <p:ph idx="1"/>
          </p:nvPr>
        </p:nvGraphicFramePr>
        <p:xfrm>
          <a:off x="457200" y="1600200"/>
          <a:ext cx="8229600" cy="4826241"/>
        </p:xfrm>
        <a:graphic>
          <a:graphicData uri="http://schemas.openxmlformats.org/drawingml/2006/table">
            <a:tbl>
              <a:tblPr firstRow="1" bandRow="1">
                <a:tableStyleId>{5C22544A-7EE6-4342-B048-85BDC9FD1C3A}</a:tableStyleId>
              </a:tblPr>
              <a:tblGrid>
                <a:gridCol w="1371600"/>
                <a:gridCol w="1920240"/>
                <a:gridCol w="1645920"/>
                <a:gridCol w="1645920"/>
                <a:gridCol w="1645920"/>
              </a:tblGrid>
              <a:tr h="381000">
                <a:tc>
                  <a:txBody>
                    <a:bodyPr/>
                    <a:lstStyle/>
                    <a:p>
                      <a:pPr marL="0" marR="0">
                        <a:lnSpc>
                          <a:spcPct val="115000"/>
                        </a:lnSpc>
                        <a:spcBef>
                          <a:spcPts val="0"/>
                        </a:spcBef>
                        <a:spcAft>
                          <a:spcPts val="0"/>
                        </a:spcAft>
                      </a:pPr>
                      <a:r>
                        <a:rPr lang="en-US" sz="1600" b="1" dirty="0">
                          <a:latin typeface="Calibri"/>
                          <a:ea typeface="Calibri"/>
                          <a:cs typeface="Times New Roman"/>
                        </a:rPr>
                        <a:t>Identities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latin typeface="Calibri"/>
                          <a:ea typeface="Calibri"/>
                          <a:cs typeface="Times New Roman"/>
                        </a:rPr>
                        <a:t>Texts</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latin typeface="Calibri"/>
                          <a:ea typeface="Calibri"/>
                          <a:cs typeface="Times New Roman"/>
                        </a:rPr>
                        <a:t>Values</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latin typeface="Calibri"/>
                          <a:ea typeface="Calibri"/>
                          <a:cs typeface="Times New Roman"/>
                        </a:rPr>
                        <a:t>Social Networks</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latin typeface="Calibri"/>
                          <a:ea typeface="Calibri"/>
                          <a:cs typeface="Times New Roman"/>
                        </a:rPr>
                        <a:t>Literacy Learning</a:t>
                      </a:r>
                      <a:endParaRPr lang="en-US" sz="1200" dirty="0">
                        <a:latin typeface="Calibri"/>
                        <a:ea typeface="Calibri"/>
                        <a:cs typeface="Times New Roman"/>
                      </a:endParaRPr>
                    </a:p>
                  </a:txBody>
                  <a:tcPr marL="68580" marR="68580" marT="0" marB="0"/>
                </a:tc>
              </a:tr>
              <a:tr h="4445241">
                <a:tc>
                  <a:txBody>
                    <a:bodyPr/>
                    <a:lstStyle/>
                    <a:p>
                      <a:r>
                        <a:rPr lang="en-US" sz="1200" kern="1200" dirty="0" smtClean="0">
                          <a:solidFill>
                            <a:schemeClr val="dk1"/>
                          </a:solidFill>
                          <a:latin typeface="Calibri"/>
                          <a:ea typeface="Calibri"/>
                          <a:cs typeface="Times New Roman"/>
                        </a:rPr>
                        <a:t>Athlete, runner</a:t>
                      </a:r>
                    </a:p>
                    <a:p>
                      <a:endParaRPr lang="en-US" sz="1200" kern="1200" dirty="0" smtClean="0">
                        <a:solidFill>
                          <a:schemeClr val="dk1"/>
                        </a:solidFill>
                        <a:latin typeface="Calibri"/>
                        <a:ea typeface="Calibri"/>
                        <a:cs typeface="Times New Roman"/>
                      </a:endParaRPr>
                    </a:p>
                    <a:p>
                      <a:endParaRPr lang="en-US" sz="1200" kern="1200" dirty="0" smtClean="0">
                        <a:solidFill>
                          <a:schemeClr val="dk1"/>
                        </a:solidFill>
                        <a:latin typeface="Calibri"/>
                        <a:ea typeface="Calibri"/>
                        <a:cs typeface="Times New Roman"/>
                      </a:endParaRPr>
                    </a:p>
                    <a:p>
                      <a:endParaRPr lang="en-US" sz="1200" kern="1200" dirty="0" smtClean="0">
                        <a:solidFill>
                          <a:schemeClr val="dk1"/>
                        </a:solidFill>
                        <a:latin typeface="Calibri"/>
                        <a:ea typeface="Calibri"/>
                        <a:cs typeface="Times New Roman"/>
                      </a:endParaRPr>
                    </a:p>
                    <a:p>
                      <a:endParaRPr lang="en-US" sz="1200" kern="1200" dirty="0" smtClean="0">
                        <a:solidFill>
                          <a:schemeClr val="dk1"/>
                        </a:solidFill>
                        <a:latin typeface="Calibri"/>
                        <a:ea typeface="Calibri"/>
                        <a:cs typeface="Times New Roman"/>
                      </a:endParaRPr>
                    </a:p>
                    <a:p>
                      <a:endParaRPr lang="en-US" sz="1200" kern="1200" dirty="0" smtClean="0">
                        <a:solidFill>
                          <a:schemeClr val="dk1"/>
                        </a:solidFill>
                        <a:latin typeface="Calibri"/>
                        <a:ea typeface="Calibri"/>
                        <a:cs typeface="Times New Roman"/>
                      </a:endParaRPr>
                    </a:p>
                    <a:p>
                      <a:endParaRPr lang="en-US" sz="1200" kern="1200" dirty="0" smtClean="0">
                        <a:solidFill>
                          <a:schemeClr val="dk1"/>
                        </a:solidFill>
                        <a:latin typeface="Calibri"/>
                        <a:ea typeface="Calibri"/>
                        <a:cs typeface="Times New Roman"/>
                      </a:endParaRPr>
                    </a:p>
                    <a:p>
                      <a:r>
                        <a:rPr lang="en-US" sz="1200" kern="1200" dirty="0" smtClean="0">
                          <a:solidFill>
                            <a:schemeClr val="dk1"/>
                          </a:solidFill>
                          <a:latin typeface="Calibri"/>
                          <a:ea typeface="Calibri"/>
                          <a:cs typeface="Times New Roman"/>
                        </a:rPr>
                        <a:t>Movie watcher, amateur film critic</a:t>
                      </a:r>
                    </a:p>
                  </a:txBody>
                  <a:tcPr/>
                </a:tc>
                <a:tc>
                  <a:txBody>
                    <a:bodyPr/>
                    <a:lstStyle/>
                    <a:p>
                      <a:r>
                        <a:rPr lang="en-US" sz="1200" kern="1200" dirty="0" smtClean="0">
                          <a:solidFill>
                            <a:schemeClr val="dk1"/>
                          </a:solidFill>
                          <a:latin typeface="Calibri"/>
                          <a:ea typeface="Calibri"/>
                          <a:cs typeface="Times New Roman"/>
                        </a:rPr>
                        <a:t>www.usatf.org, www.iaaf.org,</a:t>
                      </a:r>
                    </a:p>
                    <a:p>
                      <a:r>
                        <a:rPr lang="en-US" sz="1200" kern="1200" dirty="0" smtClean="0">
                          <a:solidFill>
                            <a:schemeClr val="dk1"/>
                          </a:solidFill>
                          <a:latin typeface="Calibri"/>
                          <a:ea typeface="Calibri"/>
                          <a:cs typeface="Times New Roman"/>
                        </a:rPr>
                        <a:t>Sports sections in newspapers, ESPN</a:t>
                      </a:r>
                    </a:p>
                    <a:p>
                      <a:endParaRPr lang="en-US" sz="1200" kern="1200" dirty="0" smtClean="0">
                        <a:solidFill>
                          <a:schemeClr val="dk1"/>
                        </a:solidFill>
                        <a:latin typeface="Calibri"/>
                        <a:ea typeface="Calibri"/>
                        <a:cs typeface="Times New Roman"/>
                      </a:endParaRPr>
                    </a:p>
                    <a:p>
                      <a:endParaRPr lang="en-US" sz="1200" kern="1200" dirty="0" smtClean="0">
                        <a:solidFill>
                          <a:schemeClr val="dk1"/>
                        </a:solidFill>
                        <a:latin typeface="Calibri"/>
                        <a:ea typeface="Calibri"/>
                        <a:cs typeface="Times New Roman"/>
                        <a:hlinkClick r:id="rId2"/>
                      </a:endParaRPr>
                    </a:p>
                    <a:p>
                      <a:endParaRPr lang="en-US" sz="1200" kern="1200" dirty="0" smtClean="0">
                        <a:solidFill>
                          <a:schemeClr val="dk1"/>
                        </a:solidFill>
                        <a:latin typeface="Calibri"/>
                        <a:ea typeface="Calibri"/>
                        <a:cs typeface="Times New Roman"/>
                        <a:hlinkClick r:id="rId2"/>
                      </a:endParaRPr>
                    </a:p>
                    <a:p>
                      <a:r>
                        <a:rPr lang="en-US" sz="1200" kern="1200" dirty="0" smtClean="0">
                          <a:solidFill>
                            <a:schemeClr val="dk1"/>
                          </a:solidFill>
                          <a:latin typeface="Calibri"/>
                          <a:ea typeface="Calibri"/>
                          <a:cs typeface="Times New Roman"/>
                        </a:rPr>
                        <a:t>www.nytimes.com,</a:t>
                      </a:r>
                    </a:p>
                    <a:p>
                      <a:r>
                        <a:rPr lang="en-US" sz="1200" kern="1200" dirty="0" smtClean="0">
                          <a:solidFill>
                            <a:schemeClr val="dk1"/>
                          </a:solidFill>
                          <a:latin typeface="Calibri"/>
                          <a:ea typeface="Calibri"/>
                          <a:cs typeface="Times New Roman"/>
                        </a:rPr>
                        <a:t>www.rottentomatoes.com,</a:t>
                      </a:r>
                    </a:p>
                    <a:p>
                      <a:r>
                        <a:rPr lang="en-US" sz="1200" kern="1200" dirty="0" smtClean="0">
                          <a:solidFill>
                            <a:schemeClr val="dk1"/>
                          </a:solidFill>
                          <a:latin typeface="Calibri"/>
                          <a:ea typeface="Calibri"/>
                          <a:cs typeface="Times New Roman"/>
                        </a:rPr>
                        <a:t>www.hollywood.com,</a:t>
                      </a:r>
                    </a:p>
                    <a:p>
                      <a:r>
                        <a:rPr lang="en-US" sz="1200" kern="1200" dirty="0" smtClean="0">
                          <a:solidFill>
                            <a:schemeClr val="dk1"/>
                          </a:solidFill>
                          <a:latin typeface="Calibri"/>
                          <a:ea typeface="Calibri"/>
                          <a:cs typeface="Times New Roman"/>
                        </a:rPr>
                        <a:t>Chicago Tribune – entertainment section, Late Night Talk Shows (Letterman, Leno, etc),</a:t>
                      </a:r>
                    </a:p>
                    <a:p>
                      <a:r>
                        <a:rPr lang="en-US" sz="1200" kern="1200" dirty="0" smtClean="0">
                          <a:solidFill>
                            <a:schemeClr val="dk1"/>
                          </a:solidFill>
                          <a:latin typeface="Calibri"/>
                          <a:ea typeface="Calibri"/>
                          <a:cs typeface="Times New Roman"/>
                        </a:rPr>
                        <a:t>Download torrents or </a:t>
                      </a:r>
                      <a:r>
                        <a:rPr lang="en-US" sz="1200" kern="1200" dirty="0" err="1" smtClean="0">
                          <a:solidFill>
                            <a:schemeClr val="dk1"/>
                          </a:solidFill>
                          <a:latin typeface="Calibri"/>
                          <a:ea typeface="Calibri"/>
                          <a:cs typeface="Times New Roman"/>
                        </a:rPr>
                        <a:t>NetFlix</a:t>
                      </a:r>
                      <a:r>
                        <a:rPr lang="en-US" sz="1200" kern="1200" dirty="0" smtClean="0">
                          <a:solidFill>
                            <a:schemeClr val="dk1"/>
                          </a:solidFill>
                          <a:latin typeface="Calibri"/>
                          <a:ea typeface="Calibri"/>
                          <a:cs typeface="Times New Roman"/>
                        </a:rPr>
                        <a:t>, TNT, USA, TBS</a:t>
                      </a:r>
                    </a:p>
                  </a:txBody>
                  <a:tcPr/>
                </a:tc>
                <a:tc>
                  <a:txBody>
                    <a:bodyPr/>
                    <a:lstStyle/>
                    <a:p>
                      <a:pPr marL="0" marR="0">
                        <a:lnSpc>
                          <a:spcPct val="115000"/>
                        </a:lnSpc>
                        <a:spcBef>
                          <a:spcPts val="0"/>
                        </a:spcBef>
                        <a:spcAft>
                          <a:spcPts val="0"/>
                        </a:spcAft>
                      </a:pPr>
                      <a:r>
                        <a:rPr lang="en-US" sz="1200" dirty="0">
                          <a:latin typeface="Calibri"/>
                          <a:ea typeface="Calibri"/>
                          <a:cs typeface="Times New Roman"/>
                        </a:rPr>
                        <a:t>Health, outdoors, relieve stress, competition</a:t>
                      </a: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Entertainment</a:t>
                      </a:r>
                      <a:r>
                        <a:rPr lang="en-US" sz="1200" dirty="0">
                          <a:latin typeface="Calibri"/>
                          <a:ea typeface="Calibri"/>
                          <a:cs typeface="Times New Roman"/>
                        </a:rPr>
                        <a:t>, cultural awareness, film history</a:t>
                      </a:r>
                    </a:p>
                  </a:txBody>
                  <a:tcPr marL="68580" marR="68580" marT="0" marB="0"/>
                </a:tc>
                <a:tc>
                  <a:txBody>
                    <a:bodyPr/>
                    <a:lstStyle/>
                    <a:p>
                      <a:pPr marL="0" marR="0">
                        <a:lnSpc>
                          <a:spcPct val="115000"/>
                        </a:lnSpc>
                        <a:spcBef>
                          <a:spcPts val="0"/>
                        </a:spcBef>
                        <a:spcAft>
                          <a:spcPts val="0"/>
                        </a:spcAft>
                      </a:pPr>
                      <a:r>
                        <a:rPr lang="en-US" sz="1200" dirty="0">
                          <a:latin typeface="Calibri"/>
                          <a:ea typeface="Calibri"/>
                          <a:cs typeface="Times New Roman"/>
                        </a:rPr>
                        <a:t>Runners, hikers, outdoor enthusiasts</a:t>
                      </a: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Friends </a:t>
                      </a:r>
                      <a:r>
                        <a:rPr lang="en-US" sz="1200" dirty="0">
                          <a:latin typeface="Calibri"/>
                          <a:ea typeface="Calibri"/>
                          <a:cs typeface="Times New Roman"/>
                        </a:rPr>
                        <a:t>and family, movie critics, other</a:t>
                      </a:r>
                      <a:r>
                        <a:rPr lang="en-US" sz="1100" dirty="0">
                          <a:latin typeface="Calibri"/>
                          <a:ea typeface="Calibri"/>
                          <a:cs typeface="Times New Roman"/>
                        </a:rPr>
                        <a:t> </a:t>
                      </a:r>
                      <a:r>
                        <a:rPr lang="en-US" sz="1200" dirty="0" err="1">
                          <a:latin typeface="Calibri"/>
                          <a:ea typeface="Calibri"/>
                          <a:cs typeface="Times New Roman"/>
                        </a:rPr>
                        <a:t>downloaders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Calibri"/>
                          <a:ea typeface="Calibri"/>
                          <a:cs typeface="Times New Roman"/>
                        </a:rPr>
                        <a:t>Skimming and scanning (for fast times, people I know); strategies to prevent injuries; map usage; directions</a:t>
                      </a: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Critical </a:t>
                      </a:r>
                      <a:r>
                        <a:rPr lang="en-US" sz="1200" dirty="0">
                          <a:latin typeface="Calibri"/>
                          <a:ea typeface="Calibri"/>
                          <a:cs typeface="Times New Roman"/>
                        </a:rPr>
                        <a:t>awareness (what </a:t>
                      </a:r>
                      <a:r>
                        <a:rPr lang="en-US" sz="1200" dirty="0" smtClean="0">
                          <a:latin typeface="Calibri"/>
                          <a:ea typeface="Calibri"/>
                          <a:cs typeface="Times New Roman"/>
                        </a:rPr>
                        <a:t>types of movies will </a:t>
                      </a:r>
                      <a:r>
                        <a:rPr lang="en-US" sz="1200" dirty="0">
                          <a:latin typeface="Calibri"/>
                          <a:ea typeface="Calibri"/>
                          <a:cs typeface="Times New Roman"/>
                        </a:rPr>
                        <a:t>I like), summarizing, </a:t>
                      </a:r>
                      <a:r>
                        <a:rPr lang="en-US" sz="1200" dirty="0" smtClean="0">
                          <a:latin typeface="Calibri"/>
                          <a:ea typeface="Calibri"/>
                          <a:cs typeface="Times New Roman"/>
                        </a:rPr>
                        <a:t>reflection </a:t>
                      </a:r>
                      <a:r>
                        <a:rPr lang="en-US" sz="1200" dirty="0">
                          <a:latin typeface="Calibri"/>
                          <a:ea typeface="Calibri"/>
                          <a:cs typeface="Times New Roman"/>
                        </a:rPr>
                        <a:t>(what did I like), reading schedules</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view pop culture?</a:t>
            </a:r>
            <a:endParaRPr lang="en-US" dirty="0"/>
          </a:p>
        </p:txBody>
      </p:sp>
      <p:sp>
        <p:nvSpPr>
          <p:cNvPr id="3" name="Content Placeholder 2"/>
          <p:cNvSpPr>
            <a:spLocks noGrp="1"/>
          </p:cNvSpPr>
          <p:nvPr>
            <p:ph idx="1"/>
          </p:nvPr>
        </p:nvSpPr>
        <p:spPr/>
        <p:txBody>
          <a:bodyPr>
            <a:normAutofit lnSpcReduction="10000"/>
          </a:bodyPr>
          <a:lstStyle/>
          <a:p>
            <a:r>
              <a:rPr lang="en-US" dirty="0"/>
              <a:t>“I wish that teachers listened to the music we like and would learn some of the dances through watching the videos. It would be really cool for a teacher to ask me how to do a dance or learn about a song. We could get to know teachers some, and </a:t>
            </a:r>
            <a:r>
              <a:rPr lang="en-US" dirty="0" smtClean="0"/>
              <a:t>teachers could </a:t>
            </a:r>
            <a:r>
              <a:rPr lang="en-US" dirty="0"/>
              <a:t>get to know us some.”</a:t>
            </a:r>
          </a:p>
          <a:p>
            <a:pPr>
              <a:buNone/>
            </a:pPr>
            <a:r>
              <a:rPr lang="en-US" dirty="0"/>
              <a:t>			-Interview with a 7</a:t>
            </a:r>
            <a:r>
              <a:rPr lang="en-US" baseline="30000" dirty="0"/>
              <a:t>th</a:t>
            </a:r>
            <a:r>
              <a:rPr lang="en-US" dirty="0"/>
              <a:t> grade </a:t>
            </a:r>
            <a:r>
              <a:rPr lang="en-US" dirty="0" smtClean="0"/>
              <a:t>student</a:t>
            </a:r>
          </a:p>
          <a:p>
            <a:pPr>
              <a:buNone/>
            </a:pP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 don’t look to using popular culture for its own sake. I have to see some connection to the standards, and I also have to be able to achieve some connection to it myself. Essentially, it’s as much about my popular culture if not more than the students.”</a:t>
            </a:r>
          </a:p>
          <a:p>
            <a:pPr>
              <a:buNone/>
            </a:pPr>
            <a:r>
              <a:rPr lang="en-US" dirty="0"/>
              <a:t>	</a:t>
            </a:r>
            <a:r>
              <a:rPr lang="en-US" dirty="0" smtClean="0"/>
              <a:t>		-</a:t>
            </a:r>
            <a:r>
              <a:rPr lang="en-US" dirty="0"/>
              <a:t>Interview with a high school English </a:t>
            </a:r>
            <a:r>
              <a:rPr lang="en-US" dirty="0" smtClean="0"/>
              <a:t>teacher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levisionGraphics_co_30 print PowerPlugs Templates for PowerPoint">
  <a:themeElements>
    <a:clrScheme name="Default Design 13">
      <a:dk1>
        <a:srgbClr val="000000"/>
      </a:dk1>
      <a:lt1>
        <a:srgbClr val="DDECFF"/>
      </a:lt1>
      <a:dk2>
        <a:srgbClr val="FFFFFF"/>
      </a:dk2>
      <a:lt2>
        <a:srgbClr val="86BCFE"/>
      </a:lt2>
      <a:accent1>
        <a:srgbClr val="0066CC"/>
      </a:accent1>
      <a:accent2>
        <a:srgbClr val="99CC00"/>
      </a:accent2>
      <a:accent3>
        <a:srgbClr val="EBF4FF"/>
      </a:accent3>
      <a:accent4>
        <a:srgbClr val="000000"/>
      </a:accent4>
      <a:accent5>
        <a:srgbClr val="AAB8E2"/>
      </a:accent5>
      <a:accent6>
        <a:srgbClr val="8AB900"/>
      </a:accent6>
      <a:hlink>
        <a:srgbClr val="FF3300"/>
      </a:hlink>
      <a:folHlink>
        <a:srgbClr val="5F5F5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DDECFF"/>
        </a:lt1>
        <a:dk2>
          <a:srgbClr val="FFFFFF"/>
        </a:dk2>
        <a:lt2>
          <a:srgbClr val="86BCFE"/>
        </a:lt2>
        <a:accent1>
          <a:srgbClr val="0066CC"/>
        </a:accent1>
        <a:accent2>
          <a:srgbClr val="99CC00"/>
        </a:accent2>
        <a:accent3>
          <a:srgbClr val="EBF4FF"/>
        </a:accent3>
        <a:accent4>
          <a:srgbClr val="000000"/>
        </a:accent4>
        <a:accent5>
          <a:srgbClr val="AAB8E2"/>
        </a:accent5>
        <a:accent6>
          <a:srgbClr val="8AB900"/>
        </a:accent6>
        <a:hlink>
          <a:srgbClr val="FF3300"/>
        </a:hlink>
        <a:folHlink>
          <a:srgbClr val="5F5F5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TelevisionGraphics_co_30 print PowerPlugs Templates for PowerPoint</Template>
  <TotalTime>1836</TotalTime>
  <Words>2154</Words>
  <Application>Microsoft Office PowerPoint</Application>
  <PresentationFormat>On-screen Show (4:3)</PresentationFormat>
  <Paragraphs>317</Paragraphs>
  <Slides>34</Slides>
  <Notes>0</Notes>
  <HiddenSlides>0</HiddenSlides>
  <MMClips>5</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TelevisionGraphics_co_30 print PowerPlugs Templates for PowerPoint</vt:lpstr>
      <vt:lpstr>Bringing Pop Culture into Our Classrooms</vt:lpstr>
      <vt:lpstr>The Bed Intruder</vt:lpstr>
      <vt:lpstr>Concept Schools ELA curriculum includes numerous other “texts”: </vt:lpstr>
      <vt:lpstr>Concept ELA Curriculum </vt:lpstr>
      <vt:lpstr>Common Core Standards and Pop Culture</vt:lpstr>
      <vt:lpstr>What are your literacies?</vt:lpstr>
      <vt:lpstr>Analysis of a Textual Day in Your Life</vt:lpstr>
      <vt:lpstr>How do you view pop culture?</vt:lpstr>
      <vt:lpstr>Slide 9</vt:lpstr>
      <vt:lpstr>3 Ways of View Pop Culture</vt:lpstr>
      <vt:lpstr>News Clip – Woman Wakes up to find Intruder in Her Bed</vt:lpstr>
      <vt:lpstr>2. Folk Culture</vt:lpstr>
      <vt:lpstr>3. Everyday Culture</vt:lpstr>
      <vt:lpstr>Shepard Fairey</vt:lpstr>
      <vt:lpstr>3 Ways of Viewing Pop Culture</vt:lpstr>
      <vt:lpstr>Multimodality</vt:lpstr>
      <vt:lpstr>Inanimate Alice</vt:lpstr>
      <vt:lpstr>Advantages of Multimodal Texts</vt:lpstr>
      <vt:lpstr>Slide 19</vt:lpstr>
      <vt:lpstr>Slide 20</vt:lpstr>
      <vt:lpstr>1. Connections</vt:lpstr>
      <vt:lpstr>Jaws – the skier scene</vt:lpstr>
      <vt:lpstr>Psycho – the shower scene</vt:lpstr>
      <vt:lpstr>2. Cultural Capital (Allegiances)</vt:lpstr>
      <vt:lpstr>Example: Create a Soundtrack</vt:lpstr>
      <vt:lpstr>3. Critical Awareness</vt:lpstr>
      <vt:lpstr>Movies and Films</vt:lpstr>
      <vt:lpstr>Hiphop Poetry Unit</vt:lpstr>
      <vt:lpstr>A word about hiphop/rap</vt:lpstr>
      <vt:lpstr>4. Recontextualized</vt:lpstr>
      <vt:lpstr>“The Bed Intruder” at the BET Awards</vt:lpstr>
      <vt:lpstr>Various Internet Resources</vt:lpstr>
      <vt:lpstr>Conclusion – the 3 R’s of Pop Culture Pedagogy</vt:lpstr>
      <vt:lpstr>Slide 34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Bringing Pop Culture into Our Classrooms</dc:title>
  <dc:creator>Jon</dc:creator>
  <cp:lastModifiedBy>Jon</cp:lastModifiedBy>
  <cp:revision>71</cp:revision>
  <dcterms:created xsi:type="dcterms:W3CDTF">2010-11-11T01:38:02Z</dcterms:created>
  <dcterms:modified xsi:type="dcterms:W3CDTF">2010-11-19T05:36:17Z</dcterms:modified>
</cp:coreProperties>
</file>